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notesSlides/notesSlide1.xml" ContentType="application/vnd.openxmlformats-officedocument.presentationml.notesSlide+xml"/>
  <Override PartName="/ppt/ink/ink2.xml" ContentType="application/inkml+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ink/ink3.xml" ContentType="application/inkml+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ink/ink4.xml" ContentType="application/inkml+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81" r:id="rId3"/>
    <p:sldId id="257" r:id="rId4"/>
    <p:sldId id="259" r:id="rId5"/>
    <p:sldId id="262" r:id="rId6"/>
    <p:sldId id="265" r:id="rId7"/>
    <p:sldId id="266" r:id="rId8"/>
    <p:sldId id="267" r:id="rId9"/>
    <p:sldId id="270" r:id="rId10"/>
    <p:sldId id="271" r:id="rId11"/>
    <p:sldId id="282" r:id="rId12"/>
    <p:sldId id="273" r:id="rId13"/>
    <p:sldId id="274" r:id="rId14"/>
    <p:sldId id="27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D935"/>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1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Jithendra%20reddy\Desktop\Projects\Excelr%20Projects\Project%202\Excel\Bank%20Analysis%20Exce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Jithendra%20reddy\Desktop\Projects\Excelr%20Projects\Project%202\Excel\Bank%20Analysis%20Exce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Jithendra%20reddy\Desktop\Projects\Excelr%20Projects\Project%202\Excel\Bank%20Analysis%20Excel.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Jithendra%20reddy\Desktop\Projects\Excelr%20Projects\Project%202\Excel\Bank%20Analysis%20Excel.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Jithendra%20reddy\Desktop\Projects\Excelr%20Projects\Project%202\Excel\Bank%20Analysis%20Excel.xlsx" TargetMode="Externa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Analysis Excel.xlsx]KPI1!PivotTable6</c:name>
    <c:fmtId val="17"/>
  </c:pivotSource>
  <c:chart>
    <c:title>
      <c:tx>
        <c:rich>
          <a:bodyPr rot="0" spcFirstLastPara="1" vertOverflow="ellipsis" vert="horz" wrap="square" anchor="ctr" anchorCtr="1"/>
          <a:lstStyle/>
          <a:p>
            <a:pPr>
              <a:defRPr sz="1400" b="0" i="0" u="none" strike="noStrike" kern="1200" spc="0" baseline="0">
                <a:solidFill>
                  <a:schemeClr val="lt1"/>
                </a:solidFill>
                <a:latin typeface="+mn-lt"/>
                <a:ea typeface="+mn-ea"/>
                <a:cs typeface="+mn-cs"/>
              </a:defRPr>
            </a:pPr>
            <a:r>
              <a:rPr lang="en-US" sz="1400" b="1" i="0" u="none" strike="noStrike" kern="1200" spc="0" baseline="0" dirty="0">
                <a:solidFill>
                  <a:schemeClr val="tx1"/>
                </a:solidFill>
                <a:latin typeface="Grotesque" panose="020B0504020202020204" pitchFamily="34" charset="0"/>
              </a:rPr>
              <a:t>YEAR WISE LOAN AMOUNT</a:t>
            </a:r>
            <a:endParaRPr lang="en-IN" sz="1400" dirty="0"/>
          </a:p>
        </c:rich>
      </c:tx>
      <c:layout>
        <c:manualLayout>
          <c:xMode val="edge"/>
          <c:yMode val="edge"/>
          <c:x val="0.19679940622014488"/>
          <c:y val="1.679580282754397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lt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diamond"/>
          <c:size val="6"/>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9"/>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0"/>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1"/>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2"/>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3"/>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4"/>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5"/>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6"/>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7"/>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8"/>
        <c:spPr>
          <a:solidFill>
            <a:schemeClr val="accent1"/>
          </a:solidFill>
          <a:ln w="28575" cap="rnd">
            <a:solidFill>
              <a:schemeClr val="accent1"/>
            </a:solidFill>
            <a:round/>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9"/>
        <c:spPr>
          <a:solidFill>
            <a:schemeClr val="accent1"/>
          </a:solidFill>
          <a:ln w="28575" cap="rnd">
            <a:solidFill>
              <a:schemeClr val="accent1"/>
            </a:solidFill>
            <a:round/>
          </a:ln>
          <a:effectLst/>
        </c:spPr>
        <c:marker>
          <c:symbol val="diamond"/>
          <c:size val="6"/>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0"/>
        <c:spPr>
          <a:solidFill>
            <a:schemeClr val="accent1"/>
          </a:solidFill>
          <a:ln w="28575" cap="rnd">
            <a:solidFill>
              <a:schemeClr val="accent1"/>
            </a:solidFill>
            <a:round/>
          </a:ln>
          <a:effectLst/>
        </c:spPr>
        <c:marker>
          <c:symbol val="diamond"/>
          <c:size val="6"/>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1"/>
        <c:spPr>
          <a:solidFill>
            <a:schemeClr val="accent1"/>
          </a:solidFill>
          <a:ln w="28575" cap="rnd">
            <a:solidFill>
              <a:schemeClr val="accent1"/>
            </a:solidFill>
            <a:round/>
          </a:ln>
          <a:effectLst/>
        </c:spPr>
        <c:marker>
          <c:symbol val="diamond"/>
          <c:size val="6"/>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2"/>
        <c:spPr>
          <a:solidFill>
            <a:schemeClr val="accent1"/>
          </a:solidFill>
          <a:ln w="28575" cap="rnd">
            <a:solidFill>
              <a:schemeClr val="accent1"/>
            </a:solidFill>
            <a:round/>
          </a:ln>
          <a:effectLst/>
        </c:spPr>
        <c:marker>
          <c:symbol val="diamond"/>
          <c:size val="6"/>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4.0944911800864722E-2"/>
          <c:y val="8.3743169398907108E-2"/>
          <c:w val="0.91107597042908472"/>
          <c:h val="0.78511437816801199"/>
        </c:manualLayout>
      </c:layout>
      <c:lineChart>
        <c:grouping val="standard"/>
        <c:varyColors val="0"/>
        <c:ser>
          <c:idx val="0"/>
          <c:order val="0"/>
          <c:tx>
            <c:strRef>
              <c:f>'KPI1'!$B$1</c:f>
              <c:strCache>
                <c:ptCount val="1"/>
                <c:pt idx="0">
                  <c:v>Total</c:v>
                </c:pt>
              </c:strCache>
            </c:strRef>
          </c:tx>
          <c:spPr>
            <a:ln w="28575" cap="rnd">
              <a:solidFill>
                <a:srgbClr val="00B0F0"/>
              </a:solidFill>
              <a:round/>
            </a:ln>
            <a:effectLst/>
          </c:spPr>
          <c:marker>
            <c:symbol val="diamond"/>
            <c:size val="6"/>
            <c:spPr>
              <a:solidFill>
                <a:schemeClr val="tx1"/>
              </a:solidFill>
              <a:ln w="9525">
                <a:solidFill>
                  <a:schemeClr val="accent1"/>
                </a:solidFill>
              </a:ln>
              <a:effectLst/>
            </c:spPr>
          </c:marker>
          <c:dLbls>
            <c:dLbl>
              <c:idx val="0"/>
              <c:layout>
                <c:manualLayout>
                  <c:x val="-5.8340962147269408E-2"/>
                  <c:y val="-6.528907247249830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F319-4F4E-97AB-B12D58E6830E}"/>
                </c:ext>
              </c:extLst>
            </c:dLbl>
            <c:dLbl>
              <c:idx val="1"/>
              <c:layout>
                <c:manualLayout>
                  <c:x val="-6.9225678524920134E-2"/>
                  <c:y val="-7.439654059635987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F319-4F4E-97AB-B12D58E6830E}"/>
                </c:ext>
              </c:extLst>
            </c:dLbl>
            <c:dLbl>
              <c:idx val="2"/>
              <c:layout>
                <c:manualLayout>
                  <c:x val="-7.5305968809139007E-2"/>
                  <c:y val="-9.488834387504840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319-4F4E-97AB-B12D58E6830E}"/>
                </c:ext>
              </c:extLst>
            </c:dLbl>
            <c:dLbl>
              <c:idx val="3"/>
              <c:layout>
                <c:manualLayout>
                  <c:x val="-0.11653233047394085"/>
                  <c:y val="-8.578087575118684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F319-4F4E-97AB-B12D58E6830E}"/>
                </c:ext>
              </c:extLst>
            </c:dLbl>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tx1"/>
                    </a:solidFill>
                    <a:latin typeface="ADLaM Display" panose="02010000000000000000" pitchFamily="2"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'KPI1'!$A$2:$A$7</c:f>
              <c:strCache>
                <c:ptCount val="5"/>
                <c:pt idx="0">
                  <c:v>2007</c:v>
                </c:pt>
                <c:pt idx="1">
                  <c:v>2008</c:v>
                </c:pt>
                <c:pt idx="2">
                  <c:v>2009</c:v>
                </c:pt>
                <c:pt idx="3">
                  <c:v>2010</c:v>
                </c:pt>
                <c:pt idx="4">
                  <c:v>2011</c:v>
                </c:pt>
              </c:strCache>
            </c:strRef>
          </c:cat>
          <c:val>
            <c:numRef>
              <c:f>'KPI1'!$B$2:$B$7</c:f>
              <c:numCache>
                <c:formatCode>General</c:formatCode>
                <c:ptCount val="5"/>
                <c:pt idx="0">
                  <c:v>2218275</c:v>
                </c:pt>
                <c:pt idx="1">
                  <c:v>14349875</c:v>
                </c:pt>
                <c:pt idx="2">
                  <c:v>46221625</c:v>
                </c:pt>
                <c:pt idx="3">
                  <c:v>121775550</c:v>
                </c:pt>
                <c:pt idx="4">
                  <c:v>260132125</c:v>
                </c:pt>
              </c:numCache>
            </c:numRef>
          </c:val>
          <c:smooth val="0"/>
          <c:extLst>
            <c:ext xmlns:c16="http://schemas.microsoft.com/office/drawing/2014/chart" uri="{C3380CC4-5D6E-409C-BE32-E72D297353CC}">
              <c16:uniqueId val="{00000000-F319-4F4E-97AB-B12D58E6830E}"/>
            </c:ext>
          </c:extLst>
        </c:ser>
        <c:dLbls>
          <c:dLblPos val="t"/>
          <c:showLegendKey val="0"/>
          <c:showVal val="1"/>
          <c:showCatName val="0"/>
          <c:showSerName val="0"/>
          <c:showPercent val="0"/>
          <c:showBubbleSize val="0"/>
        </c:dLbls>
        <c:marker val="1"/>
        <c:smooth val="0"/>
        <c:axId val="1565037151"/>
        <c:axId val="1565041951"/>
      </c:lineChart>
      <c:catAx>
        <c:axId val="1565037151"/>
        <c:scaling>
          <c:orientation val="minMax"/>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000" b="0" i="0" u="none" strike="noStrike" kern="1200" baseline="0">
                    <a:solidFill>
                      <a:schemeClr val="lt1"/>
                    </a:solidFill>
                    <a:latin typeface="+mn-lt"/>
                    <a:ea typeface="+mn-ea"/>
                    <a:cs typeface="+mn-cs"/>
                  </a:defRPr>
                </a:pPr>
                <a:r>
                  <a:rPr lang="en-IN" sz="1200" b="1" dirty="0">
                    <a:solidFill>
                      <a:schemeClr val="tx2"/>
                    </a:solidFill>
                    <a:latin typeface="Grotesque" panose="020B0504020202020204" pitchFamily="34" charset="0"/>
                  </a:rPr>
                  <a:t>YEAR</a:t>
                </a:r>
                <a:endParaRPr lang="en-IN" b="1" dirty="0">
                  <a:solidFill>
                    <a:schemeClr val="tx2"/>
                  </a:solidFill>
                  <a:latin typeface="Grotesque" panose="020B0504020202020204" pitchFamily="34" charset="0"/>
                </a:endParaRPr>
              </a:p>
            </c:rich>
          </c:tx>
          <c:layout>
            <c:manualLayout>
              <c:xMode val="edge"/>
              <c:yMode val="edge"/>
              <c:x val="0.44209083394140603"/>
              <c:y val="0.9344676131369668"/>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lt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1" i="0" u="none" strike="noStrike" kern="1200" baseline="0">
                <a:solidFill>
                  <a:schemeClr val="tx1"/>
                </a:solidFill>
                <a:latin typeface="Amasis MT Pro Light" panose="020F0502020204030204" pitchFamily="18" charset="0"/>
                <a:ea typeface="+mn-ea"/>
                <a:cs typeface="+mn-cs"/>
              </a:defRPr>
            </a:pPr>
            <a:endParaRPr lang="en-US"/>
          </a:p>
        </c:txPr>
        <c:crossAx val="1565041951"/>
        <c:crosses val="autoZero"/>
        <c:auto val="1"/>
        <c:lblAlgn val="ctr"/>
        <c:lblOffset val="100"/>
        <c:noMultiLvlLbl val="0"/>
      </c:catAx>
      <c:valAx>
        <c:axId val="1565041951"/>
        <c:scaling>
          <c:orientation val="minMax"/>
        </c:scaling>
        <c:delete val="1"/>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000" b="1" i="0" u="none" strike="noStrike" kern="1200" baseline="0">
                    <a:solidFill>
                      <a:schemeClr val="tx1"/>
                    </a:solidFill>
                    <a:latin typeface="Congenial Light" panose="020F0502020204030204" pitchFamily="2" charset="0"/>
                    <a:ea typeface="+mn-ea"/>
                    <a:cs typeface="+mn-cs"/>
                  </a:defRPr>
                </a:pPr>
                <a:r>
                  <a:rPr lang="en-IN" sz="1200" b="1" i="0" baseline="0" dirty="0">
                    <a:solidFill>
                      <a:schemeClr val="tx1"/>
                    </a:solidFill>
                    <a:latin typeface="Grotesque" panose="020F0502020204030204" pitchFamily="34" charset="0"/>
                  </a:rPr>
                  <a:t>LOOAN</a:t>
                </a:r>
                <a:r>
                  <a:rPr lang="en-IN" b="1" i="0" baseline="0" dirty="0">
                    <a:solidFill>
                      <a:schemeClr val="tx1"/>
                    </a:solidFill>
                    <a:latin typeface="Congenial Light" panose="020F0502020204030204" pitchFamily="2" charset="0"/>
                  </a:rPr>
                  <a:t> </a:t>
                </a:r>
                <a:r>
                  <a:rPr lang="en-IN" sz="1200" b="1" i="0" baseline="0" dirty="0">
                    <a:solidFill>
                      <a:schemeClr val="tx1"/>
                    </a:solidFill>
                    <a:latin typeface="Grotesque" panose="020B0504020202020204" pitchFamily="34" charset="0"/>
                  </a:rPr>
                  <a:t>AMOUNT</a:t>
                </a:r>
                <a:endParaRPr lang="en-IN" b="1" i="0" baseline="0" dirty="0">
                  <a:solidFill>
                    <a:schemeClr val="tx1"/>
                  </a:solidFill>
                  <a:latin typeface="Grotesque" panose="020B0504020202020204" pitchFamily="34" charset="0"/>
                </a:endParaRPr>
              </a:p>
            </c:rich>
          </c:tx>
          <c:layout>
            <c:manualLayout>
              <c:xMode val="edge"/>
              <c:yMode val="edge"/>
              <c:x val="1.2871916904255283E-5"/>
              <c:y val="0.34372302464923782"/>
            </c:manualLayout>
          </c:layout>
          <c:overlay val="0"/>
          <c:spPr>
            <a:noFill/>
            <a:ln>
              <a:noFill/>
            </a:ln>
            <a:effectLst/>
          </c:spPr>
          <c:txPr>
            <a:bodyPr rot="-5400000" spcFirstLastPara="1" vertOverflow="ellipsis" vert="horz" wrap="square" anchor="ctr" anchorCtr="1"/>
            <a:lstStyle/>
            <a:p>
              <a:pPr>
                <a:defRPr sz="1000" b="1" i="0" u="none" strike="noStrike" kern="1200" baseline="0">
                  <a:solidFill>
                    <a:schemeClr val="tx1"/>
                  </a:solidFill>
                  <a:latin typeface="Congenial Light" panose="020F0502020204030204" pitchFamily="2" charset="0"/>
                  <a:ea typeface="+mn-ea"/>
                  <a:cs typeface="+mn-cs"/>
                </a:defRPr>
              </a:pPr>
              <a:endParaRPr lang="en-US"/>
            </a:p>
          </c:txPr>
        </c:title>
        <c:numFmt formatCode="General" sourceLinked="1"/>
        <c:majorTickMark val="none"/>
        <c:minorTickMark val="none"/>
        <c:tickLblPos val="nextTo"/>
        <c:crossAx val="1565037151"/>
        <c:crosses val="autoZero"/>
        <c:crossBetween val="between"/>
      </c:valAx>
      <c:spPr>
        <a:solidFill>
          <a:schemeClr val="bg1"/>
        </a:solidFill>
        <a:ln>
          <a:solidFill>
            <a:schemeClr val="tx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rgbClr val="F6D935"/>
      </a:solidFill>
    </a:ln>
    <a:effectLst>
      <a:glow rad="63500">
        <a:schemeClr val="accent4">
          <a:satMod val="175000"/>
          <a:alpha val="40000"/>
        </a:schemeClr>
      </a:glow>
    </a:effectLst>
  </c:spPr>
  <c:txPr>
    <a:bodyPr/>
    <a:lstStyle/>
    <a:p>
      <a:pPr>
        <a:defRPr>
          <a:solidFill>
            <a:schemeClr val="lt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Analysis Excel.xlsx]KPI 2!PivotTable1</c:name>
    <c:fmtId val="10"/>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'KPI 2'!$B$1:$B$2</c:f>
              <c:strCache>
                <c:ptCount val="1"/>
                <c:pt idx="0">
                  <c:v>A</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'KPI 2'!$A$3:$A$38</c:f>
              <c:strCache>
                <c:ptCount val="35"/>
                <c:pt idx="0">
                  <c:v>A1</c:v>
                </c:pt>
                <c:pt idx="1">
                  <c:v>A2</c:v>
                </c:pt>
                <c:pt idx="2">
                  <c:v>A3</c:v>
                </c:pt>
                <c:pt idx="3">
                  <c:v>A4</c:v>
                </c:pt>
                <c:pt idx="4">
                  <c:v>A5</c:v>
                </c:pt>
                <c:pt idx="5">
                  <c:v>B1</c:v>
                </c:pt>
                <c:pt idx="6">
                  <c:v>B2</c:v>
                </c:pt>
                <c:pt idx="7">
                  <c:v>B3</c:v>
                </c:pt>
                <c:pt idx="8">
                  <c:v>B4</c:v>
                </c:pt>
                <c:pt idx="9">
                  <c:v>B5</c:v>
                </c:pt>
                <c:pt idx="10">
                  <c:v>C1</c:v>
                </c:pt>
                <c:pt idx="11">
                  <c:v>C2</c:v>
                </c:pt>
                <c:pt idx="12">
                  <c:v>C3</c:v>
                </c:pt>
                <c:pt idx="13">
                  <c:v>C4</c:v>
                </c:pt>
                <c:pt idx="14">
                  <c:v>C5</c:v>
                </c:pt>
                <c:pt idx="15">
                  <c:v>D1</c:v>
                </c:pt>
                <c:pt idx="16">
                  <c:v>D2</c:v>
                </c:pt>
                <c:pt idx="17">
                  <c:v>D3</c:v>
                </c:pt>
                <c:pt idx="18">
                  <c:v>D4</c:v>
                </c:pt>
                <c:pt idx="19">
                  <c:v>D5</c:v>
                </c:pt>
                <c:pt idx="20">
                  <c:v>E1</c:v>
                </c:pt>
                <c:pt idx="21">
                  <c:v>E2</c:v>
                </c:pt>
                <c:pt idx="22">
                  <c:v>E3</c:v>
                </c:pt>
                <c:pt idx="23">
                  <c:v>E4</c:v>
                </c:pt>
                <c:pt idx="24">
                  <c:v>E5</c:v>
                </c:pt>
                <c:pt idx="25">
                  <c:v>F1</c:v>
                </c:pt>
                <c:pt idx="26">
                  <c:v>F2</c:v>
                </c:pt>
                <c:pt idx="27">
                  <c:v>F3</c:v>
                </c:pt>
                <c:pt idx="28">
                  <c:v>F4</c:v>
                </c:pt>
                <c:pt idx="29">
                  <c:v>F5</c:v>
                </c:pt>
                <c:pt idx="30">
                  <c:v>G1</c:v>
                </c:pt>
                <c:pt idx="31">
                  <c:v>G2</c:v>
                </c:pt>
                <c:pt idx="32">
                  <c:v>G3</c:v>
                </c:pt>
                <c:pt idx="33">
                  <c:v>G4</c:v>
                </c:pt>
                <c:pt idx="34">
                  <c:v>G5</c:v>
                </c:pt>
              </c:strCache>
            </c:strRef>
          </c:cat>
          <c:val>
            <c:numRef>
              <c:f>'KPI 2'!$B$3:$B$38</c:f>
              <c:numCache>
                <c:formatCode>General</c:formatCode>
                <c:ptCount val="35"/>
                <c:pt idx="0">
                  <c:v>224.46829999999983</c:v>
                </c:pt>
                <c:pt idx="1">
                  <c:v>337.96199999999999</c:v>
                </c:pt>
                <c:pt idx="2">
                  <c:v>480.0272999999998</c:v>
                </c:pt>
                <c:pt idx="3">
                  <c:v>968.6589000000007</c:v>
                </c:pt>
                <c:pt idx="4">
                  <c:v>995.63960000000156</c:v>
                </c:pt>
              </c:numCache>
            </c:numRef>
          </c:val>
          <c:extLst>
            <c:ext xmlns:c16="http://schemas.microsoft.com/office/drawing/2014/chart" uri="{C3380CC4-5D6E-409C-BE32-E72D297353CC}">
              <c16:uniqueId val="{00000000-C137-402F-A0A0-E5C069A84220}"/>
            </c:ext>
          </c:extLst>
        </c:ser>
        <c:ser>
          <c:idx val="1"/>
          <c:order val="1"/>
          <c:tx>
            <c:strRef>
              <c:f>'KPI 2'!$C$1:$C$2</c:f>
              <c:strCache>
                <c:ptCount val="1"/>
                <c:pt idx="0">
                  <c:v>B</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'KPI 2'!$A$3:$A$38</c:f>
              <c:strCache>
                <c:ptCount val="35"/>
                <c:pt idx="0">
                  <c:v>A1</c:v>
                </c:pt>
                <c:pt idx="1">
                  <c:v>A2</c:v>
                </c:pt>
                <c:pt idx="2">
                  <c:v>A3</c:v>
                </c:pt>
                <c:pt idx="3">
                  <c:v>A4</c:v>
                </c:pt>
                <c:pt idx="4">
                  <c:v>A5</c:v>
                </c:pt>
                <c:pt idx="5">
                  <c:v>B1</c:v>
                </c:pt>
                <c:pt idx="6">
                  <c:v>B2</c:v>
                </c:pt>
                <c:pt idx="7">
                  <c:v>B3</c:v>
                </c:pt>
                <c:pt idx="8">
                  <c:v>B4</c:v>
                </c:pt>
                <c:pt idx="9">
                  <c:v>B5</c:v>
                </c:pt>
                <c:pt idx="10">
                  <c:v>C1</c:v>
                </c:pt>
                <c:pt idx="11">
                  <c:v>C2</c:v>
                </c:pt>
                <c:pt idx="12">
                  <c:v>C3</c:v>
                </c:pt>
                <c:pt idx="13">
                  <c:v>C4</c:v>
                </c:pt>
                <c:pt idx="14">
                  <c:v>C5</c:v>
                </c:pt>
                <c:pt idx="15">
                  <c:v>D1</c:v>
                </c:pt>
                <c:pt idx="16">
                  <c:v>D2</c:v>
                </c:pt>
                <c:pt idx="17">
                  <c:v>D3</c:v>
                </c:pt>
                <c:pt idx="18">
                  <c:v>D4</c:v>
                </c:pt>
                <c:pt idx="19">
                  <c:v>D5</c:v>
                </c:pt>
                <c:pt idx="20">
                  <c:v>E1</c:v>
                </c:pt>
                <c:pt idx="21">
                  <c:v>E2</c:v>
                </c:pt>
                <c:pt idx="22">
                  <c:v>E3</c:v>
                </c:pt>
                <c:pt idx="23">
                  <c:v>E4</c:v>
                </c:pt>
                <c:pt idx="24">
                  <c:v>E5</c:v>
                </c:pt>
                <c:pt idx="25">
                  <c:v>F1</c:v>
                </c:pt>
                <c:pt idx="26">
                  <c:v>F2</c:v>
                </c:pt>
                <c:pt idx="27">
                  <c:v>F3</c:v>
                </c:pt>
                <c:pt idx="28">
                  <c:v>F4</c:v>
                </c:pt>
                <c:pt idx="29">
                  <c:v>F5</c:v>
                </c:pt>
                <c:pt idx="30">
                  <c:v>G1</c:v>
                </c:pt>
                <c:pt idx="31">
                  <c:v>G2</c:v>
                </c:pt>
                <c:pt idx="32">
                  <c:v>G3</c:v>
                </c:pt>
                <c:pt idx="33">
                  <c:v>G4</c:v>
                </c:pt>
                <c:pt idx="34">
                  <c:v>G5</c:v>
                </c:pt>
              </c:strCache>
            </c:strRef>
          </c:cat>
          <c:val>
            <c:numRef>
              <c:f>'KPI 2'!$C$3:$C$38</c:f>
              <c:numCache>
                <c:formatCode>General</c:formatCode>
                <c:ptCount val="35"/>
                <c:pt idx="5">
                  <c:v>757.57720000000063</c:v>
                </c:pt>
                <c:pt idx="6">
                  <c:v>881.91160000000013</c:v>
                </c:pt>
                <c:pt idx="7">
                  <c:v>1349.8886000000011</c:v>
                </c:pt>
                <c:pt idx="8">
                  <c:v>1188.1432999999984</c:v>
                </c:pt>
                <c:pt idx="9">
                  <c:v>1388.1284999999975</c:v>
                </c:pt>
              </c:numCache>
            </c:numRef>
          </c:val>
          <c:extLst>
            <c:ext xmlns:c16="http://schemas.microsoft.com/office/drawing/2014/chart" uri="{C3380CC4-5D6E-409C-BE32-E72D297353CC}">
              <c16:uniqueId val="{00000001-C137-402F-A0A0-E5C069A84220}"/>
            </c:ext>
          </c:extLst>
        </c:ser>
        <c:ser>
          <c:idx val="2"/>
          <c:order val="2"/>
          <c:tx>
            <c:strRef>
              <c:f>'KPI 2'!$D$1:$D$2</c:f>
              <c:strCache>
                <c:ptCount val="1"/>
                <c:pt idx="0">
                  <c:v>C</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'KPI 2'!$A$3:$A$38</c:f>
              <c:strCache>
                <c:ptCount val="35"/>
                <c:pt idx="0">
                  <c:v>A1</c:v>
                </c:pt>
                <c:pt idx="1">
                  <c:v>A2</c:v>
                </c:pt>
                <c:pt idx="2">
                  <c:v>A3</c:v>
                </c:pt>
                <c:pt idx="3">
                  <c:v>A4</c:v>
                </c:pt>
                <c:pt idx="4">
                  <c:v>A5</c:v>
                </c:pt>
                <c:pt idx="5">
                  <c:v>B1</c:v>
                </c:pt>
                <c:pt idx="6">
                  <c:v>B2</c:v>
                </c:pt>
                <c:pt idx="7">
                  <c:v>B3</c:v>
                </c:pt>
                <c:pt idx="8">
                  <c:v>B4</c:v>
                </c:pt>
                <c:pt idx="9">
                  <c:v>B5</c:v>
                </c:pt>
                <c:pt idx="10">
                  <c:v>C1</c:v>
                </c:pt>
                <c:pt idx="11">
                  <c:v>C2</c:v>
                </c:pt>
                <c:pt idx="12">
                  <c:v>C3</c:v>
                </c:pt>
                <c:pt idx="13">
                  <c:v>C4</c:v>
                </c:pt>
                <c:pt idx="14">
                  <c:v>C5</c:v>
                </c:pt>
                <c:pt idx="15">
                  <c:v>D1</c:v>
                </c:pt>
                <c:pt idx="16">
                  <c:v>D2</c:v>
                </c:pt>
                <c:pt idx="17">
                  <c:v>D3</c:v>
                </c:pt>
                <c:pt idx="18">
                  <c:v>D4</c:v>
                </c:pt>
                <c:pt idx="19">
                  <c:v>D5</c:v>
                </c:pt>
                <c:pt idx="20">
                  <c:v>E1</c:v>
                </c:pt>
                <c:pt idx="21">
                  <c:v>E2</c:v>
                </c:pt>
                <c:pt idx="22">
                  <c:v>E3</c:v>
                </c:pt>
                <c:pt idx="23">
                  <c:v>E4</c:v>
                </c:pt>
                <c:pt idx="24">
                  <c:v>E5</c:v>
                </c:pt>
                <c:pt idx="25">
                  <c:v>F1</c:v>
                </c:pt>
                <c:pt idx="26">
                  <c:v>F2</c:v>
                </c:pt>
                <c:pt idx="27">
                  <c:v>F3</c:v>
                </c:pt>
                <c:pt idx="28">
                  <c:v>F4</c:v>
                </c:pt>
                <c:pt idx="29">
                  <c:v>F5</c:v>
                </c:pt>
                <c:pt idx="30">
                  <c:v>G1</c:v>
                </c:pt>
                <c:pt idx="31">
                  <c:v>G2</c:v>
                </c:pt>
                <c:pt idx="32">
                  <c:v>G3</c:v>
                </c:pt>
                <c:pt idx="33">
                  <c:v>G4</c:v>
                </c:pt>
                <c:pt idx="34">
                  <c:v>G5</c:v>
                </c:pt>
              </c:strCache>
            </c:strRef>
          </c:cat>
          <c:val>
            <c:numRef>
              <c:f>'KPI 2'!$D$3:$D$38</c:f>
              <c:numCache>
                <c:formatCode>General</c:formatCode>
                <c:ptCount val="35"/>
                <c:pt idx="10">
                  <c:v>1172.6674999999996</c:v>
                </c:pt>
                <c:pt idx="11">
                  <c:v>1133.7255000000025</c:v>
                </c:pt>
                <c:pt idx="12">
                  <c:v>827.05620000000022</c:v>
                </c:pt>
                <c:pt idx="13">
                  <c:v>718.02749999999969</c:v>
                </c:pt>
                <c:pt idx="14">
                  <c:v>706.27459999999974</c:v>
                </c:pt>
              </c:numCache>
            </c:numRef>
          </c:val>
          <c:extLst>
            <c:ext xmlns:c16="http://schemas.microsoft.com/office/drawing/2014/chart" uri="{C3380CC4-5D6E-409C-BE32-E72D297353CC}">
              <c16:uniqueId val="{00000002-C137-402F-A0A0-E5C069A84220}"/>
            </c:ext>
          </c:extLst>
        </c:ser>
        <c:ser>
          <c:idx val="3"/>
          <c:order val="3"/>
          <c:tx>
            <c:strRef>
              <c:f>'KPI 2'!$E$1:$E$2</c:f>
              <c:strCache>
                <c:ptCount val="1"/>
                <c:pt idx="0">
                  <c:v>D</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'KPI 2'!$A$3:$A$38</c:f>
              <c:strCache>
                <c:ptCount val="35"/>
                <c:pt idx="0">
                  <c:v>A1</c:v>
                </c:pt>
                <c:pt idx="1">
                  <c:v>A2</c:v>
                </c:pt>
                <c:pt idx="2">
                  <c:v>A3</c:v>
                </c:pt>
                <c:pt idx="3">
                  <c:v>A4</c:v>
                </c:pt>
                <c:pt idx="4">
                  <c:v>A5</c:v>
                </c:pt>
                <c:pt idx="5">
                  <c:v>B1</c:v>
                </c:pt>
                <c:pt idx="6">
                  <c:v>B2</c:v>
                </c:pt>
                <c:pt idx="7">
                  <c:v>B3</c:v>
                </c:pt>
                <c:pt idx="8">
                  <c:v>B4</c:v>
                </c:pt>
                <c:pt idx="9">
                  <c:v>B5</c:v>
                </c:pt>
                <c:pt idx="10">
                  <c:v>C1</c:v>
                </c:pt>
                <c:pt idx="11">
                  <c:v>C2</c:v>
                </c:pt>
                <c:pt idx="12">
                  <c:v>C3</c:v>
                </c:pt>
                <c:pt idx="13">
                  <c:v>C4</c:v>
                </c:pt>
                <c:pt idx="14">
                  <c:v>C5</c:v>
                </c:pt>
                <c:pt idx="15">
                  <c:v>D1</c:v>
                </c:pt>
                <c:pt idx="16">
                  <c:v>D2</c:v>
                </c:pt>
                <c:pt idx="17">
                  <c:v>D3</c:v>
                </c:pt>
                <c:pt idx="18">
                  <c:v>D4</c:v>
                </c:pt>
                <c:pt idx="19">
                  <c:v>D5</c:v>
                </c:pt>
                <c:pt idx="20">
                  <c:v>E1</c:v>
                </c:pt>
                <c:pt idx="21">
                  <c:v>E2</c:v>
                </c:pt>
                <c:pt idx="22">
                  <c:v>E3</c:v>
                </c:pt>
                <c:pt idx="23">
                  <c:v>E4</c:v>
                </c:pt>
                <c:pt idx="24">
                  <c:v>E5</c:v>
                </c:pt>
                <c:pt idx="25">
                  <c:v>F1</c:v>
                </c:pt>
                <c:pt idx="26">
                  <c:v>F2</c:v>
                </c:pt>
                <c:pt idx="27">
                  <c:v>F3</c:v>
                </c:pt>
                <c:pt idx="28">
                  <c:v>F4</c:v>
                </c:pt>
                <c:pt idx="29">
                  <c:v>F5</c:v>
                </c:pt>
                <c:pt idx="30">
                  <c:v>G1</c:v>
                </c:pt>
                <c:pt idx="31">
                  <c:v>G2</c:v>
                </c:pt>
                <c:pt idx="32">
                  <c:v>G3</c:v>
                </c:pt>
                <c:pt idx="33">
                  <c:v>G4</c:v>
                </c:pt>
                <c:pt idx="34">
                  <c:v>G5</c:v>
                </c:pt>
              </c:strCache>
            </c:strRef>
          </c:cat>
          <c:val>
            <c:numRef>
              <c:f>'KPI 2'!$E$3:$E$38</c:f>
              <c:numCache>
                <c:formatCode>General</c:formatCode>
                <c:ptCount val="35"/>
                <c:pt idx="15">
                  <c:v>587.57340000000033</c:v>
                </c:pt>
                <c:pt idx="16">
                  <c:v>838.66060000000073</c:v>
                </c:pt>
                <c:pt idx="17">
                  <c:v>723.92230000000006</c:v>
                </c:pt>
                <c:pt idx="18">
                  <c:v>623.18329999999992</c:v>
                </c:pt>
                <c:pt idx="19">
                  <c:v>550.39229999999964</c:v>
                </c:pt>
              </c:numCache>
            </c:numRef>
          </c:val>
          <c:extLst>
            <c:ext xmlns:c16="http://schemas.microsoft.com/office/drawing/2014/chart" uri="{C3380CC4-5D6E-409C-BE32-E72D297353CC}">
              <c16:uniqueId val="{00000003-C137-402F-A0A0-E5C069A84220}"/>
            </c:ext>
          </c:extLst>
        </c:ser>
        <c:ser>
          <c:idx val="4"/>
          <c:order val="4"/>
          <c:tx>
            <c:strRef>
              <c:f>'KPI 2'!$F$1:$F$2</c:f>
              <c:strCache>
                <c:ptCount val="1"/>
                <c:pt idx="0">
                  <c:v>E</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'KPI 2'!$A$3:$A$38</c:f>
              <c:strCache>
                <c:ptCount val="35"/>
                <c:pt idx="0">
                  <c:v>A1</c:v>
                </c:pt>
                <c:pt idx="1">
                  <c:v>A2</c:v>
                </c:pt>
                <c:pt idx="2">
                  <c:v>A3</c:v>
                </c:pt>
                <c:pt idx="3">
                  <c:v>A4</c:v>
                </c:pt>
                <c:pt idx="4">
                  <c:v>A5</c:v>
                </c:pt>
                <c:pt idx="5">
                  <c:v>B1</c:v>
                </c:pt>
                <c:pt idx="6">
                  <c:v>B2</c:v>
                </c:pt>
                <c:pt idx="7">
                  <c:v>B3</c:v>
                </c:pt>
                <c:pt idx="8">
                  <c:v>B4</c:v>
                </c:pt>
                <c:pt idx="9">
                  <c:v>B5</c:v>
                </c:pt>
                <c:pt idx="10">
                  <c:v>C1</c:v>
                </c:pt>
                <c:pt idx="11">
                  <c:v>C2</c:v>
                </c:pt>
                <c:pt idx="12">
                  <c:v>C3</c:v>
                </c:pt>
                <c:pt idx="13">
                  <c:v>C4</c:v>
                </c:pt>
                <c:pt idx="14">
                  <c:v>C5</c:v>
                </c:pt>
                <c:pt idx="15">
                  <c:v>D1</c:v>
                </c:pt>
                <c:pt idx="16">
                  <c:v>D2</c:v>
                </c:pt>
                <c:pt idx="17">
                  <c:v>D3</c:v>
                </c:pt>
                <c:pt idx="18">
                  <c:v>D4</c:v>
                </c:pt>
                <c:pt idx="19">
                  <c:v>D5</c:v>
                </c:pt>
                <c:pt idx="20">
                  <c:v>E1</c:v>
                </c:pt>
                <c:pt idx="21">
                  <c:v>E2</c:v>
                </c:pt>
                <c:pt idx="22">
                  <c:v>E3</c:v>
                </c:pt>
                <c:pt idx="23">
                  <c:v>E4</c:v>
                </c:pt>
                <c:pt idx="24">
                  <c:v>E5</c:v>
                </c:pt>
                <c:pt idx="25">
                  <c:v>F1</c:v>
                </c:pt>
                <c:pt idx="26">
                  <c:v>F2</c:v>
                </c:pt>
                <c:pt idx="27">
                  <c:v>F3</c:v>
                </c:pt>
                <c:pt idx="28">
                  <c:v>F4</c:v>
                </c:pt>
                <c:pt idx="29">
                  <c:v>F5</c:v>
                </c:pt>
                <c:pt idx="30">
                  <c:v>G1</c:v>
                </c:pt>
                <c:pt idx="31">
                  <c:v>G2</c:v>
                </c:pt>
                <c:pt idx="32">
                  <c:v>G3</c:v>
                </c:pt>
                <c:pt idx="33">
                  <c:v>G4</c:v>
                </c:pt>
                <c:pt idx="34">
                  <c:v>G5</c:v>
                </c:pt>
              </c:strCache>
            </c:strRef>
          </c:cat>
          <c:val>
            <c:numRef>
              <c:f>'KPI 2'!$F$3:$F$38</c:f>
              <c:numCache>
                <c:formatCode>General</c:formatCode>
                <c:ptCount val="35"/>
                <c:pt idx="20">
                  <c:v>500.65330000000046</c:v>
                </c:pt>
                <c:pt idx="21">
                  <c:v>438.72410000000036</c:v>
                </c:pt>
                <c:pt idx="22">
                  <c:v>378.24580000000009</c:v>
                </c:pt>
                <c:pt idx="23">
                  <c:v>309.38510000000008</c:v>
                </c:pt>
                <c:pt idx="24">
                  <c:v>286.26409999999993</c:v>
                </c:pt>
              </c:numCache>
            </c:numRef>
          </c:val>
          <c:extLst>
            <c:ext xmlns:c16="http://schemas.microsoft.com/office/drawing/2014/chart" uri="{C3380CC4-5D6E-409C-BE32-E72D297353CC}">
              <c16:uniqueId val="{00000004-C137-402F-A0A0-E5C069A84220}"/>
            </c:ext>
          </c:extLst>
        </c:ser>
        <c:ser>
          <c:idx val="5"/>
          <c:order val="5"/>
          <c:tx>
            <c:strRef>
              <c:f>'KPI 2'!$G$1:$G$2</c:f>
              <c:strCache>
                <c:ptCount val="1"/>
                <c:pt idx="0">
                  <c:v>F</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'KPI 2'!$A$3:$A$38</c:f>
              <c:strCache>
                <c:ptCount val="35"/>
                <c:pt idx="0">
                  <c:v>A1</c:v>
                </c:pt>
                <c:pt idx="1">
                  <c:v>A2</c:v>
                </c:pt>
                <c:pt idx="2">
                  <c:v>A3</c:v>
                </c:pt>
                <c:pt idx="3">
                  <c:v>A4</c:v>
                </c:pt>
                <c:pt idx="4">
                  <c:v>A5</c:v>
                </c:pt>
                <c:pt idx="5">
                  <c:v>B1</c:v>
                </c:pt>
                <c:pt idx="6">
                  <c:v>B2</c:v>
                </c:pt>
                <c:pt idx="7">
                  <c:v>B3</c:v>
                </c:pt>
                <c:pt idx="8">
                  <c:v>B4</c:v>
                </c:pt>
                <c:pt idx="9">
                  <c:v>B5</c:v>
                </c:pt>
                <c:pt idx="10">
                  <c:v>C1</c:v>
                </c:pt>
                <c:pt idx="11">
                  <c:v>C2</c:v>
                </c:pt>
                <c:pt idx="12">
                  <c:v>C3</c:v>
                </c:pt>
                <c:pt idx="13">
                  <c:v>C4</c:v>
                </c:pt>
                <c:pt idx="14">
                  <c:v>C5</c:v>
                </c:pt>
                <c:pt idx="15">
                  <c:v>D1</c:v>
                </c:pt>
                <c:pt idx="16">
                  <c:v>D2</c:v>
                </c:pt>
                <c:pt idx="17">
                  <c:v>D3</c:v>
                </c:pt>
                <c:pt idx="18">
                  <c:v>D4</c:v>
                </c:pt>
                <c:pt idx="19">
                  <c:v>D5</c:v>
                </c:pt>
                <c:pt idx="20">
                  <c:v>E1</c:v>
                </c:pt>
                <c:pt idx="21">
                  <c:v>E2</c:v>
                </c:pt>
                <c:pt idx="22">
                  <c:v>E3</c:v>
                </c:pt>
                <c:pt idx="23">
                  <c:v>E4</c:v>
                </c:pt>
                <c:pt idx="24">
                  <c:v>E5</c:v>
                </c:pt>
                <c:pt idx="25">
                  <c:v>F1</c:v>
                </c:pt>
                <c:pt idx="26">
                  <c:v>F2</c:v>
                </c:pt>
                <c:pt idx="27">
                  <c:v>F3</c:v>
                </c:pt>
                <c:pt idx="28">
                  <c:v>F4</c:v>
                </c:pt>
                <c:pt idx="29">
                  <c:v>F5</c:v>
                </c:pt>
                <c:pt idx="30">
                  <c:v>G1</c:v>
                </c:pt>
                <c:pt idx="31">
                  <c:v>G2</c:v>
                </c:pt>
                <c:pt idx="32">
                  <c:v>G3</c:v>
                </c:pt>
                <c:pt idx="33">
                  <c:v>G4</c:v>
                </c:pt>
                <c:pt idx="34">
                  <c:v>G5</c:v>
                </c:pt>
              </c:strCache>
            </c:strRef>
          </c:cat>
          <c:val>
            <c:numRef>
              <c:f>'KPI 2'!$G$3:$G$38</c:f>
              <c:numCache>
                <c:formatCode>General</c:formatCode>
                <c:ptCount val="35"/>
                <c:pt idx="25">
                  <c:v>221.89699999999979</c:v>
                </c:pt>
                <c:pt idx="26">
                  <c:v>175.89899999999997</c:v>
                </c:pt>
                <c:pt idx="27">
                  <c:v>131.25500000000005</c:v>
                </c:pt>
                <c:pt idx="28">
                  <c:v>117.24699999999999</c:v>
                </c:pt>
                <c:pt idx="29">
                  <c:v>83.064000000000036</c:v>
                </c:pt>
              </c:numCache>
            </c:numRef>
          </c:val>
          <c:extLst>
            <c:ext xmlns:c16="http://schemas.microsoft.com/office/drawing/2014/chart" uri="{C3380CC4-5D6E-409C-BE32-E72D297353CC}">
              <c16:uniqueId val="{00000005-C137-402F-A0A0-E5C069A84220}"/>
            </c:ext>
          </c:extLst>
        </c:ser>
        <c:ser>
          <c:idx val="6"/>
          <c:order val="6"/>
          <c:tx>
            <c:strRef>
              <c:f>'KPI 2'!$H$1:$H$2</c:f>
              <c:strCache>
                <c:ptCount val="1"/>
                <c:pt idx="0">
                  <c:v>G</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'KPI 2'!$A$3:$A$38</c:f>
              <c:strCache>
                <c:ptCount val="35"/>
                <c:pt idx="0">
                  <c:v>A1</c:v>
                </c:pt>
                <c:pt idx="1">
                  <c:v>A2</c:v>
                </c:pt>
                <c:pt idx="2">
                  <c:v>A3</c:v>
                </c:pt>
                <c:pt idx="3">
                  <c:v>A4</c:v>
                </c:pt>
                <c:pt idx="4">
                  <c:v>A5</c:v>
                </c:pt>
                <c:pt idx="5">
                  <c:v>B1</c:v>
                </c:pt>
                <c:pt idx="6">
                  <c:v>B2</c:v>
                </c:pt>
                <c:pt idx="7">
                  <c:v>B3</c:v>
                </c:pt>
                <c:pt idx="8">
                  <c:v>B4</c:v>
                </c:pt>
                <c:pt idx="9">
                  <c:v>B5</c:v>
                </c:pt>
                <c:pt idx="10">
                  <c:v>C1</c:v>
                </c:pt>
                <c:pt idx="11">
                  <c:v>C2</c:v>
                </c:pt>
                <c:pt idx="12">
                  <c:v>C3</c:v>
                </c:pt>
                <c:pt idx="13">
                  <c:v>C4</c:v>
                </c:pt>
                <c:pt idx="14">
                  <c:v>C5</c:v>
                </c:pt>
                <c:pt idx="15">
                  <c:v>D1</c:v>
                </c:pt>
                <c:pt idx="16">
                  <c:v>D2</c:v>
                </c:pt>
                <c:pt idx="17">
                  <c:v>D3</c:v>
                </c:pt>
                <c:pt idx="18">
                  <c:v>D4</c:v>
                </c:pt>
                <c:pt idx="19">
                  <c:v>D5</c:v>
                </c:pt>
                <c:pt idx="20">
                  <c:v>E1</c:v>
                </c:pt>
                <c:pt idx="21">
                  <c:v>E2</c:v>
                </c:pt>
                <c:pt idx="22">
                  <c:v>E3</c:v>
                </c:pt>
                <c:pt idx="23">
                  <c:v>E4</c:v>
                </c:pt>
                <c:pt idx="24">
                  <c:v>E5</c:v>
                </c:pt>
                <c:pt idx="25">
                  <c:v>F1</c:v>
                </c:pt>
                <c:pt idx="26">
                  <c:v>F2</c:v>
                </c:pt>
                <c:pt idx="27">
                  <c:v>F3</c:v>
                </c:pt>
                <c:pt idx="28">
                  <c:v>F4</c:v>
                </c:pt>
                <c:pt idx="29">
                  <c:v>F5</c:v>
                </c:pt>
                <c:pt idx="30">
                  <c:v>G1</c:v>
                </c:pt>
                <c:pt idx="31">
                  <c:v>G2</c:v>
                </c:pt>
                <c:pt idx="32">
                  <c:v>G3</c:v>
                </c:pt>
                <c:pt idx="33">
                  <c:v>G4</c:v>
                </c:pt>
                <c:pt idx="34">
                  <c:v>G5</c:v>
                </c:pt>
              </c:strCache>
            </c:strRef>
          </c:cat>
          <c:val>
            <c:numRef>
              <c:f>'KPI 2'!$H$3:$H$38</c:f>
              <c:numCache>
                <c:formatCode>General</c:formatCode>
                <c:ptCount val="35"/>
                <c:pt idx="30">
                  <c:v>69.062999999999974</c:v>
                </c:pt>
                <c:pt idx="31">
                  <c:v>58.572000000000003</c:v>
                </c:pt>
                <c:pt idx="32">
                  <c:v>40.36699999999999</c:v>
                </c:pt>
                <c:pt idx="33">
                  <c:v>44.17799999999999</c:v>
                </c:pt>
                <c:pt idx="34">
                  <c:v>22.835999999999999</c:v>
                </c:pt>
              </c:numCache>
            </c:numRef>
          </c:val>
          <c:extLst>
            <c:ext xmlns:c16="http://schemas.microsoft.com/office/drawing/2014/chart" uri="{C3380CC4-5D6E-409C-BE32-E72D297353CC}">
              <c16:uniqueId val="{00000006-C137-402F-A0A0-E5C069A84220}"/>
            </c:ext>
          </c:extLst>
        </c:ser>
        <c:dLbls>
          <c:dLblPos val="ctr"/>
          <c:showLegendKey val="0"/>
          <c:showVal val="0"/>
          <c:showCatName val="0"/>
          <c:showSerName val="0"/>
          <c:showPercent val="0"/>
          <c:showBubbleSize val="0"/>
        </c:dLbls>
        <c:gapWidth val="150"/>
        <c:overlap val="100"/>
        <c:axId val="1217680736"/>
        <c:axId val="1217681216"/>
      </c:barChart>
      <c:catAx>
        <c:axId val="1217680736"/>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800" b="1" i="0" u="none" strike="noStrike" kern="1200" baseline="0">
                <a:solidFill>
                  <a:schemeClr val="tx1"/>
                </a:solidFill>
                <a:latin typeface="Segoe Pro" panose="020F0502020204030204" pitchFamily="34" charset="0"/>
                <a:ea typeface="+mn-ea"/>
                <a:cs typeface="+mn-cs"/>
              </a:defRPr>
            </a:pPr>
            <a:endParaRPr lang="en-US"/>
          </a:p>
        </c:txPr>
        <c:crossAx val="1217681216"/>
        <c:crosses val="autoZero"/>
        <c:auto val="1"/>
        <c:lblAlgn val="ctr"/>
        <c:lblOffset val="100"/>
        <c:noMultiLvlLbl val="0"/>
      </c:catAx>
      <c:valAx>
        <c:axId val="12176812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solidFill>
                <a:latin typeface="Segoe Pro" panose="020B0502040504020203" pitchFamily="34" charset="0"/>
                <a:ea typeface="+mn-ea"/>
                <a:cs typeface="+mn-cs"/>
              </a:defRPr>
            </a:pPr>
            <a:endParaRPr lang="en-US"/>
          </a:p>
        </c:txPr>
        <c:crossAx val="1217680736"/>
        <c:crosses val="autoZero"/>
        <c:crossBetween val="between"/>
      </c:valAx>
      <c:spPr>
        <a:noFill/>
        <a:ln w="9525" cap="flat" cmpd="sng" algn="ctr">
          <a:noFill/>
          <a:prstDash val="solid"/>
          <a:round/>
          <a:headEnd type="none" w="med" len="med"/>
          <a:tailEnd type="none" w="med" len="med"/>
        </a:ln>
        <a:effectLst>
          <a:glow rad="101600">
            <a:schemeClr val="accent4">
              <a:satMod val="175000"/>
              <a:alpha val="40000"/>
            </a:schemeClr>
          </a:glow>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F6D935"/>
      </a:solidFill>
    </a:ln>
    <a:effectLst>
      <a:glow rad="63500">
        <a:schemeClr val="accent4">
          <a:satMod val="175000"/>
          <a:alpha val="40000"/>
        </a:schemeClr>
      </a:glo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Analysis Excel.xlsx]KPI3!PivotTable3</c:name>
    <c:fmtId val="14"/>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baseline="0">
                <a:solidFill>
                  <a:srgbClr val="000000"/>
                </a:solidFill>
                <a:latin typeface="+mn-lt"/>
                <a:ea typeface="+mn-ea"/>
                <a:cs typeface="+mn-cs"/>
              </a:defRPr>
            </a:pPr>
            <a:r>
              <a:rPr lang="en-US" sz="1400" b="0" dirty="0">
                <a:latin typeface="ADLaM Display" panose="02010000000000000000" pitchFamily="2" charset="0"/>
                <a:ea typeface="ADLaM Display" panose="02010000000000000000" pitchFamily="2" charset="0"/>
                <a:cs typeface="ADLaM Display" panose="02010000000000000000" pitchFamily="2" charset="0"/>
              </a:rPr>
              <a:t>TOTAL PAYMENT FOR VERIFICATION STATUS</a:t>
            </a:r>
            <a:endParaRPr lang="en-IN" sz="1400" b="0" dirty="0"/>
          </a:p>
        </c:rich>
      </c:tx>
      <c:layout>
        <c:manualLayout>
          <c:xMode val="edge"/>
          <c:yMode val="edge"/>
          <c:x val="0.14057876402630554"/>
          <c:y val="7.418043333879637E-2"/>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baseline="0">
              <a:solidFill>
                <a:srgbClr val="000000"/>
              </a:solidFill>
              <a:latin typeface="+mn-lt"/>
              <a:ea typeface="+mn-ea"/>
              <a:cs typeface="+mn-cs"/>
            </a:defRPr>
          </a:pPr>
          <a:endParaRPr lang="en-US"/>
        </a:p>
      </c:txPr>
    </c:title>
    <c:autoTitleDeleted val="0"/>
    <c:pivotFmts>
      <c:pivotFmt>
        <c:idx val="0"/>
        <c:dLbl>
          <c:idx val="0"/>
          <c:showLegendKey val="0"/>
          <c:showVal val="0"/>
          <c:showCatName val="1"/>
          <c:showSerName val="0"/>
          <c:showPercent val="1"/>
          <c:showBubbleSize val="0"/>
          <c:extLst>
            <c:ext xmlns:c15="http://schemas.microsoft.com/office/drawing/2012/chart" uri="{CE6537A1-D6FC-4f65-9D91-7224C49458BB}"/>
          </c:extLst>
        </c:dLbl>
      </c:pivotFmt>
      <c:pivotFmt>
        <c:idx val="1"/>
        <c:dLbl>
          <c:idx val="0"/>
          <c:layout>
            <c:manualLayout>
              <c:x val="0.17589154566688336"/>
              <c:y val="5.1060525786944845E-2"/>
            </c:manualLayout>
          </c:layout>
          <c:showLegendKey val="0"/>
          <c:showVal val="0"/>
          <c:showCatName val="1"/>
          <c:showSerName val="0"/>
          <c:showPercent val="1"/>
          <c:showBubbleSize val="0"/>
          <c:extLst>
            <c:ext xmlns:c15="http://schemas.microsoft.com/office/drawing/2012/chart" uri="{CE6537A1-D6FC-4f65-9D91-7224C49458BB}">
              <c15:layout>
                <c:manualLayout>
                  <c:w val="0.10987522775249424"/>
                  <c:h val="9.6558391337973698E-2"/>
                </c:manualLayout>
              </c15:layout>
            </c:ext>
          </c:extLst>
        </c:dLbl>
      </c:pivotFmt>
      <c:pivotFmt>
        <c:idx val="2"/>
        <c:dLbl>
          <c:idx val="0"/>
          <c:layout>
            <c:manualLayout>
              <c:x val="-0.16915629239005675"/>
              <c:y val="0.12665320837215532"/>
            </c:manualLayout>
          </c:layout>
          <c:showLegendKey val="0"/>
          <c:showVal val="0"/>
          <c:showCatName val="1"/>
          <c:showSerName val="0"/>
          <c:showPercent val="1"/>
          <c:showBubbleSize val="0"/>
          <c:extLst>
            <c:ext xmlns:c15="http://schemas.microsoft.com/office/drawing/2012/chart" uri="{CE6537A1-D6FC-4f65-9D91-7224C49458BB}"/>
          </c:extLst>
        </c:dLbl>
      </c:pivotFmt>
      <c:pivotFmt>
        <c:idx val="3"/>
        <c:dLbl>
          <c:idx val="0"/>
          <c:layout>
            <c:manualLayout>
              <c:x val="-0.12408929101752185"/>
              <c:y val="-0.19523235349641618"/>
            </c:manualLayout>
          </c:layout>
          <c:showLegendKey val="0"/>
          <c:showVal val="0"/>
          <c:showCatName val="1"/>
          <c:showSerName val="0"/>
          <c:showPercent val="1"/>
          <c:showBubbleSize val="0"/>
          <c:extLst>
            <c:ext xmlns:c15="http://schemas.microsoft.com/office/drawing/2012/chart" uri="{CE6537A1-D6FC-4f65-9D91-7224C49458BB}"/>
          </c:extLst>
        </c:dLbl>
      </c:pivotFmt>
      <c:pivotFmt>
        <c:idx val="4"/>
        <c:dLbl>
          <c:idx val="0"/>
          <c:showLegendKey val="0"/>
          <c:showVal val="0"/>
          <c:showCatName val="1"/>
          <c:showSerName val="0"/>
          <c:showPercent val="1"/>
          <c:showBubbleSize val="0"/>
          <c:extLst>
            <c:ext xmlns:c15="http://schemas.microsoft.com/office/drawing/2012/chart" uri="{CE6537A1-D6FC-4f65-9D91-7224C49458BB}"/>
          </c:extLst>
        </c:dLbl>
      </c:pivotFmt>
      <c:pivotFmt>
        <c:idx val="5"/>
        <c:dLbl>
          <c:idx val="0"/>
          <c:layout>
            <c:manualLayout>
              <c:x val="-0.16915629239005675"/>
              <c:y val="0.12665320837215532"/>
            </c:manualLayout>
          </c:layout>
          <c:showLegendKey val="0"/>
          <c:showVal val="0"/>
          <c:showCatName val="1"/>
          <c:showSerName val="0"/>
          <c:showPercent val="1"/>
          <c:showBubbleSize val="0"/>
          <c:extLst>
            <c:ext xmlns:c15="http://schemas.microsoft.com/office/drawing/2012/chart" uri="{CE6537A1-D6FC-4f65-9D91-7224C49458BB}"/>
          </c:extLst>
        </c:dLbl>
      </c:pivotFmt>
      <c:pivotFmt>
        <c:idx val="6"/>
        <c:dLbl>
          <c:idx val="0"/>
          <c:layout>
            <c:manualLayout>
              <c:x val="-0.12408929101752185"/>
              <c:y val="-0.19523235349641618"/>
            </c:manualLayout>
          </c:layout>
          <c:showLegendKey val="0"/>
          <c:showVal val="0"/>
          <c:showCatName val="1"/>
          <c:showSerName val="0"/>
          <c:showPercent val="1"/>
          <c:showBubbleSize val="0"/>
          <c:extLst>
            <c:ext xmlns:c15="http://schemas.microsoft.com/office/drawing/2012/chart" uri="{CE6537A1-D6FC-4f65-9D91-7224C49458BB}"/>
          </c:extLst>
        </c:dLbl>
      </c:pivotFmt>
      <c:pivotFmt>
        <c:idx val="7"/>
        <c:dLbl>
          <c:idx val="0"/>
          <c:layout>
            <c:manualLayout>
              <c:x val="0.17589154566688336"/>
              <c:y val="5.1060525786944845E-2"/>
            </c:manualLayout>
          </c:layout>
          <c:showLegendKey val="0"/>
          <c:showVal val="0"/>
          <c:showCatName val="1"/>
          <c:showSerName val="0"/>
          <c:showPercent val="1"/>
          <c:showBubbleSize val="0"/>
          <c:extLst>
            <c:ext xmlns:c15="http://schemas.microsoft.com/office/drawing/2012/chart" uri="{CE6537A1-D6FC-4f65-9D91-7224C49458BB}">
              <c15:layout>
                <c:manualLayout>
                  <c:w val="0.10987522775249424"/>
                  <c:h val="9.6558391337973698E-2"/>
                </c:manualLayout>
              </c15:layout>
            </c:ext>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layout>
            <c:manualLayout>
              <c:x val="0.22592592592592592"/>
              <c:y val="-5.7251908396946591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layout>
            <c:manualLayout>
              <c:x val="0.25825777192396387"/>
              <c:y val="2.8640510315856668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0.2268566354102487"/>
                  <c:h val="0.19388638576027015"/>
                </c:manualLayout>
              </c15:layout>
            </c:ext>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layout>
            <c:manualLayout>
              <c:x val="-0.13196748105461875"/>
              <c:y val="-0.10688627853338856"/>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dLbl>
          <c:idx val="0"/>
          <c:layout>
            <c:manualLayout>
              <c:x val="-0.18973767198151267"/>
              <c:y val="-6.13262106936815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layout>
            <c:manualLayout>
              <c:x val="0.20866512525973144"/>
              <c:y val="0.12265242138736307"/>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layout>
            <c:manualLayout>
              <c:x val="0.20866512525973144"/>
              <c:y val="0.12265242138736307"/>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layout>
            <c:manualLayout>
              <c:x val="-0.18973767198151267"/>
              <c:y val="-6.13262106936815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layout>
            <c:manualLayout>
              <c:x val="0.20866512525973144"/>
              <c:y val="0.12265242138736307"/>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layout>
            <c:manualLayout>
              <c:x val="-0.18973767198151267"/>
              <c:y val="-6.13262106936815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1" i="0" u="none" strike="noStrike" kern="1200" baseline="0">
                  <a:solidFill>
                    <a:schemeClr val="dk2">
                      <a:lumMod val="7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s>
    <c:plotArea>
      <c:layout/>
      <c:doughnutChart>
        <c:varyColors val="1"/>
        <c:ser>
          <c:idx val="0"/>
          <c:order val="0"/>
          <c:tx>
            <c:strRef>
              <c:f>'KPI3'!$B$1</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extLst>
              <c:ext xmlns:c16="http://schemas.microsoft.com/office/drawing/2014/chart" uri="{C3380CC4-5D6E-409C-BE32-E72D297353CC}">
                <c16:uniqueId val="{00000001-62E8-4E91-A82B-F64DA1CFC439}"/>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extLst>
              <c:ext xmlns:c16="http://schemas.microsoft.com/office/drawing/2014/chart" uri="{C3380CC4-5D6E-409C-BE32-E72D297353CC}">
                <c16:uniqueId val="{00000003-62E8-4E91-A82B-F64DA1CFC439}"/>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extLst>
              <c:ext xmlns:c16="http://schemas.microsoft.com/office/drawing/2014/chart" uri="{C3380CC4-5D6E-409C-BE32-E72D297353CC}">
                <c16:uniqueId val="{00000005-62E8-4E91-A82B-F64DA1CFC439}"/>
              </c:ext>
            </c:extLst>
          </c:dPt>
          <c:dLbls>
            <c:dLbl>
              <c:idx val="0"/>
              <c:layout>
                <c:manualLayout>
                  <c:x val="0.14062330449263785"/>
                  <c:y val="-7.3186333172617968E-2"/>
                </c:manualLayout>
              </c:layou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62E8-4E91-A82B-F64DA1CFC439}"/>
                </c:ext>
              </c:extLst>
            </c:dLbl>
            <c:dLbl>
              <c:idx val="1"/>
              <c:layout>
                <c:manualLayout>
                  <c:x val="-6.4517081261150522E-2"/>
                  <c:y val="0.14384628318635373"/>
                </c:manualLayout>
              </c:layout>
              <c:spPr>
                <a:solidFill>
                  <a:srgbClr val="FFFFFF"/>
                </a:solidFill>
                <a:ln w="9525" cap="flat" cmpd="sng" algn="ctr">
                  <a:solidFill>
                    <a:srgbClr val="000000">
                      <a:lumMod val="25000"/>
                      <a:lumOff val="75000"/>
                    </a:srgbClr>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ffectLst/>
              </c:spPr>
              <c:txPr>
                <a:bodyPr rot="0" spcFirstLastPara="1" vertOverflow="clip" horzOverflow="clip" vert="horz" wrap="square" lIns="38100" tIns="19050" rIns="38100" bIns="19050" anchor="ctr" anchorCtr="1">
                  <a:spAutoFit/>
                </a:bodyPr>
                <a:lstStyle/>
                <a:p>
                  <a:pPr>
                    <a:defRPr sz="1800" b="0" i="0" u="none" strike="noStrike" kern="1200" baseline="0">
                      <a:solidFill>
                        <a:schemeClr val="dk1"/>
                      </a:solidFill>
                      <a:latin typeface="Amasis MT Pro Medium" panose="02040604050005020304" pitchFamily="18" charset="0"/>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gd name="adj1" fmla="val 79362"/>
                        <a:gd name="adj2" fmla="val -131880"/>
                      </a:avLst>
                    </a:prstGeom>
                    <a:noFill/>
                    <a:ln>
                      <a:noFill/>
                    </a:ln>
                  </c15:spPr>
                </c:ext>
                <c:ext xmlns:c16="http://schemas.microsoft.com/office/drawing/2014/chart" uri="{C3380CC4-5D6E-409C-BE32-E72D297353CC}">
                  <c16:uniqueId val="{00000003-62E8-4E91-A82B-F64DA1CFC439}"/>
                </c:ext>
              </c:extLst>
            </c:dLbl>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1800" b="0" i="0" u="none" strike="noStrike" kern="1200" baseline="0">
                    <a:solidFill>
                      <a:schemeClr val="dk1"/>
                    </a:solidFill>
                    <a:latin typeface="Amasis MT Pro Medium" panose="02040604050005020304" pitchFamily="18" charset="0"/>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'KPI3'!$A$2:$A$4</c:f>
              <c:strCache>
                <c:ptCount val="2"/>
                <c:pt idx="0">
                  <c:v>Not Verified</c:v>
                </c:pt>
                <c:pt idx="1">
                  <c:v>Verified</c:v>
                </c:pt>
              </c:strCache>
            </c:strRef>
          </c:cat>
          <c:val>
            <c:numRef>
              <c:f>'KPI3'!$B$2:$B$4</c:f>
              <c:numCache>
                <c:formatCode>0.00%</c:formatCode>
                <c:ptCount val="2"/>
                <c:pt idx="0">
                  <c:v>0.31792501623402514</c:v>
                </c:pt>
                <c:pt idx="1">
                  <c:v>0.68207498376597486</c:v>
                </c:pt>
              </c:numCache>
            </c:numRef>
          </c:val>
          <c:extLst>
            <c:ext xmlns:c16="http://schemas.microsoft.com/office/drawing/2014/chart" uri="{C3380CC4-5D6E-409C-BE32-E72D297353CC}">
              <c16:uniqueId val="{00000006-62E8-4E91-A82B-F64DA1CFC439}"/>
            </c:ext>
          </c:extLst>
        </c:ser>
        <c:dLbls>
          <c:showLegendKey val="0"/>
          <c:showVal val="1"/>
          <c:showCatName val="0"/>
          <c:showSerName val="0"/>
          <c:showPercent val="0"/>
          <c:showBubbleSize val="0"/>
          <c:showLeaderLines val="0"/>
        </c:dLbls>
        <c:firstSliceAng val="0"/>
        <c:holeSize val="75"/>
      </c:doughnutChart>
      <c:spPr>
        <a:noFill/>
        <a:ln>
          <a:noFill/>
        </a:ln>
        <a:effectLst/>
      </c:spPr>
    </c:plotArea>
    <c:legend>
      <c:legendPos val="r"/>
      <c:layout>
        <c:manualLayout>
          <c:xMode val="edge"/>
          <c:yMode val="edge"/>
          <c:x val="0.71755319600991763"/>
          <c:y val="0.8459213302589168"/>
          <c:w val="0.20884759316797069"/>
          <c:h val="0.1050843660699591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dk1"/>
              </a:solidFill>
              <a:latin typeface="ADLaM Display" panose="02010000000000000000" pitchFamily="2" charset="0"/>
              <a:ea typeface="ADLaM Display" panose="02010000000000000000" pitchFamily="2" charset="0"/>
              <a:cs typeface="ADLaM Display" panose="02010000000000000000" pitchFamily="2"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rgbClr val="F6D935"/>
      </a:solidFill>
    </a:ln>
    <a:effectLst>
      <a:glow rad="63500">
        <a:schemeClr val="accent4">
          <a:satMod val="175000"/>
          <a:alpha val="40000"/>
        </a:schemeClr>
      </a:glow>
    </a:effectLst>
  </c:spPr>
  <c:txPr>
    <a:bodyPr/>
    <a:lstStyle/>
    <a:p>
      <a:pPr>
        <a:defRPr>
          <a:solidFill>
            <a:schemeClr val="dk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Analysis Excel.xlsx]KPI4!PivotTable4</c:name>
    <c:fmtId val="23"/>
  </c:pivotSource>
  <c:chart>
    <c:autoTitleDeleted val="1"/>
    <c:pivotFmts>
      <c:pivotFmt>
        <c:idx val="0"/>
      </c:pivotFmt>
      <c:pivotFmt>
        <c:idx val="1"/>
      </c:pivotFmt>
      <c:pivotFmt>
        <c:idx val="2"/>
      </c:pivotFmt>
      <c:pivotFmt>
        <c:idx val="3"/>
      </c:pivotFmt>
      <c:pivotFmt>
        <c:idx val="4"/>
      </c:pivotFmt>
      <c:pivotFmt>
        <c:idx val="5"/>
      </c:pivotFmt>
      <c:pivotFmt>
        <c:idx val="6"/>
      </c:pivotFmt>
      <c:pivotFmt>
        <c:idx val="7"/>
      </c:pivotFmt>
      <c:pivotFmt>
        <c:idx val="8"/>
      </c:pivotFmt>
      <c:pivotFmt>
        <c:idx val="9"/>
      </c:pivotFmt>
      <c:pivotFmt>
        <c:idx val="10"/>
      </c:pivotFmt>
      <c:pivotFmt>
        <c:idx val="11"/>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w="9525">
              <a:solidFill>
                <a:schemeClr val="accent6">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w="9525">
              <a:solidFill>
                <a:schemeClr val="accent1">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2">
                    <a:lumMod val="80000"/>
                    <a:lumOff val="20000"/>
                    <a:satMod val="103000"/>
                    <a:lumMod val="102000"/>
                    <a:tint val="94000"/>
                  </a:schemeClr>
                </a:gs>
                <a:gs pos="50000">
                  <a:schemeClr val="accent2">
                    <a:lumMod val="80000"/>
                    <a:lumOff val="20000"/>
                    <a:satMod val="110000"/>
                    <a:lumMod val="100000"/>
                    <a:shade val="100000"/>
                  </a:schemeClr>
                </a:gs>
                <a:gs pos="100000">
                  <a:schemeClr val="accent2">
                    <a:lumMod val="80000"/>
                    <a:lumOff val="20000"/>
                    <a:lumMod val="99000"/>
                    <a:satMod val="120000"/>
                    <a:shade val="78000"/>
                  </a:schemeClr>
                </a:gs>
              </a:gsLst>
              <a:lin ang="5400000" scaled="0"/>
            </a:gradFill>
            <a:ln w="9525">
              <a:solidFill>
                <a:schemeClr val="accent2">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3">
                    <a:lumMod val="80000"/>
                    <a:lumOff val="20000"/>
                    <a:satMod val="103000"/>
                    <a:lumMod val="102000"/>
                    <a:tint val="94000"/>
                  </a:schemeClr>
                </a:gs>
                <a:gs pos="50000">
                  <a:schemeClr val="accent3">
                    <a:lumMod val="80000"/>
                    <a:lumOff val="20000"/>
                    <a:satMod val="110000"/>
                    <a:lumMod val="100000"/>
                    <a:shade val="100000"/>
                  </a:schemeClr>
                </a:gs>
                <a:gs pos="100000">
                  <a:schemeClr val="accent3">
                    <a:lumMod val="80000"/>
                    <a:lumOff val="20000"/>
                    <a:lumMod val="99000"/>
                    <a:satMod val="120000"/>
                    <a:shade val="78000"/>
                  </a:schemeClr>
                </a:gs>
              </a:gsLst>
              <a:lin ang="5400000" scaled="0"/>
            </a:gradFill>
            <a:ln w="9525">
              <a:solidFill>
                <a:schemeClr val="accent3">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4">
                    <a:lumMod val="80000"/>
                    <a:lumOff val="20000"/>
                    <a:satMod val="103000"/>
                    <a:lumMod val="102000"/>
                    <a:tint val="94000"/>
                  </a:schemeClr>
                </a:gs>
                <a:gs pos="50000">
                  <a:schemeClr val="accent4">
                    <a:lumMod val="80000"/>
                    <a:lumOff val="20000"/>
                    <a:satMod val="110000"/>
                    <a:lumMod val="100000"/>
                    <a:shade val="100000"/>
                  </a:schemeClr>
                </a:gs>
                <a:gs pos="100000">
                  <a:schemeClr val="accent4">
                    <a:lumMod val="80000"/>
                    <a:lumOff val="20000"/>
                    <a:lumMod val="99000"/>
                    <a:satMod val="120000"/>
                    <a:shade val="78000"/>
                  </a:schemeClr>
                </a:gs>
              </a:gsLst>
              <a:lin ang="5400000" scaled="0"/>
            </a:gradFill>
            <a:ln w="9525">
              <a:solidFill>
                <a:schemeClr val="accent4">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5">
                    <a:lumMod val="80000"/>
                    <a:lumOff val="20000"/>
                    <a:satMod val="103000"/>
                    <a:lumMod val="102000"/>
                    <a:tint val="94000"/>
                  </a:schemeClr>
                </a:gs>
                <a:gs pos="50000">
                  <a:schemeClr val="accent5">
                    <a:lumMod val="80000"/>
                    <a:lumOff val="20000"/>
                    <a:satMod val="110000"/>
                    <a:lumMod val="100000"/>
                    <a:shade val="100000"/>
                  </a:schemeClr>
                </a:gs>
                <a:gs pos="100000">
                  <a:schemeClr val="accent5">
                    <a:lumMod val="80000"/>
                    <a:lumOff val="20000"/>
                    <a:lumMod val="99000"/>
                    <a:satMod val="120000"/>
                    <a:shade val="78000"/>
                  </a:schemeClr>
                </a:gs>
              </a:gsLst>
              <a:lin ang="5400000" scaled="0"/>
            </a:gradFill>
            <a:ln w="9525">
              <a:solidFill>
                <a:schemeClr val="accent5">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6">
                    <a:lumMod val="80000"/>
                    <a:lumOff val="20000"/>
                    <a:satMod val="103000"/>
                    <a:lumMod val="102000"/>
                    <a:tint val="94000"/>
                  </a:schemeClr>
                </a:gs>
                <a:gs pos="50000">
                  <a:schemeClr val="accent6">
                    <a:lumMod val="80000"/>
                    <a:lumOff val="20000"/>
                    <a:satMod val="110000"/>
                    <a:lumMod val="100000"/>
                    <a:shade val="100000"/>
                  </a:schemeClr>
                </a:gs>
                <a:gs pos="100000">
                  <a:schemeClr val="accent6">
                    <a:lumMod val="80000"/>
                    <a:lumOff val="20000"/>
                    <a:lumMod val="99000"/>
                    <a:satMod val="120000"/>
                    <a:shade val="78000"/>
                  </a:schemeClr>
                </a:gs>
              </a:gsLst>
              <a:lin ang="5400000" scaled="0"/>
            </a:gradFill>
            <a:ln w="9525">
              <a:solidFill>
                <a:schemeClr val="accent6">
                  <a:lumMod val="80000"/>
                  <a:lumOff val="2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lumMod val="80000"/>
                    <a:satMod val="103000"/>
                    <a:lumMod val="102000"/>
                    <a:tint val="94000"/>
                  </a:schemeClr>
                </a:gs>
                <a:gs pos="50000">
                  <a:schemeClr val="accent1">
                    <a:lumMod val="80000"/>
                    <a:satMod val="110000"/>
                    <a:lumMod val="100000"/>
                    <a:shade val="100000"/>
                  </a:schemeClr>
                </a:gs>
                <a:gs pos="100000">
                  <a:schemeClr val="accent1">
                    <a:lumMod val="80000"/>
                    <a:lumMod val="99000"/>
                    <a:satMod val="120000"/>
                    <a:shade val="78000"/>
                  </a:schemeClr>
                </a:gs>
              </a:gsLst>
              <a:lin ang="5400000" scaled="0"/>
            </a:gradFill>
            <a:ln w="9525">
              <a:solidFill>
                <a:schemeClr val="accent1">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2">
                    <a:lumMod val="80000"/>
                    <a:satMod val="103000"/>
                    <a:lumMod val="102000"/>
                    <a:tint val="94000"/>
                  </a:schemeClr>
                </a:gs>
                <a:gs pos="50000">
                  <a:schemeClr val="accent2">
                    <a:lumMod val="80000"/>
                    <a:satMod val="110000"/>
                    <a:lumMod val="100000"/>
                    <a:shade val="100000"/>
                  </a:schemeClr>
                </a:gs>
                <a:gs pos="100000">
                  <a:schemeClr val="accent2">
                    <a:lumMod val="80000"/>
                    <a:lumMod val="99000"/>
                    <a:satMod val="120000"/>
                    <a:shade val="78000"/>
                  </a:schemeClr>
                </a:gs>
              </a:gsLst>
              <a:lin ang="5400000" scaled="0"/>
            </a:gradFill>
            <a:ln w="9525">
              <a:solidFill>
                <a:schemeClr val="accent2">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3">
                    <a:lumMod val="80000"/>
                    <a:satMod val="103000"/>
                    <a:lumMod val="102000"/>
                    <a:tint val="94000"/>
                  </a:schemeClr>
                </a:gs>
                <a:gs pos="50000">
                  <a:schemeClr val="accent3">
                    <a:lumMod val="80000"/>
                    <a:satMod val="110000"/>
                    <a:lumMod val="100000"/>
                    <a:shade val="100000"/>
                  </a:schemeClr>
                </a:gs>
                <a:gs pos="100000">
                  <a:schemeClr val="accent3">
                    <a:lumMod val="80000"/>
                    <a:lumMod val="99000"/>
                    <a:satMod val="120000"/>
                    <a:shade val="78000"/>
                  </a:schemeClr>
                </a:gs>
              </a:gsLst>
              <a:lin ang="5400000" scaled="0"/>
            </a:gradFill>
            <a:ln w="9525">
              <a:solidFill>
                <a:schemeClr val="accent3">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4">
                    <a:lumMod val="80000"/>
                    <a:satMod val="103000"/>
                    <a:lumMod val="102000"/>
                    <a:tint val="94000"/>
                  </a:schemeClr>
                </a:gs>
                <a:gs pos="50000">
                  <a:schemeClr val="accent4">
                    <a:lumMod val="80000"/>
                    <a:satMod val="110000"/>
                    <a:lumMod val="100000"/>
                    <a:shade val="100000"/>
                  </a:schemeClr>
                </a:gs>
                <a:gs pos="100000">
                  <a:schemeClr val="accent4">
                    <a:lumMod val="80000"/>
                    <a:lumMod val="99000"/>
                    <a:satMod val="120000"/>
                    <a:shade val="78000"/>
                  </a:schemeClr>
                </a:gs>
              </a:gsLst>
              <a:lin ang="5400000" scaled="0"/>
            </a:gradFill>
            <a:ln w="9525">
              <a:solidFill>
                <a:schemeClr val="accent4">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5">
                    <a:lumMod val="80000"/>
                    <a:satMod val="103000"/>
                    <a:lumMod val="102000"/>
                    <a:tint val="94000"/>
                  </a:schemeClr>
                </a:gs>
                <a:gs pos="50000">
                  <a:schemeClr val="accent5">
                    <a:lumMod val="80000"/>
                    <a:satMod val="110000"/>
                    <a:lumMod val="100000"/>
                    <a:shade val="100000"/>
                  </a:schemeClr>
                </a:gs>
                <a:gs pos="100000">
                  <a:schemeClr val="accent5">
                    <a:lumMod val="80000"/>
                    <a:lumMod val="99000"/>
                    <a:satMod val="120000"/>
                    <a:shade val="78000"/>
                  </a:schemeClr>
                </a:gs>
              </a:gsLst>
              <a:lin ang="5400000" scaled="0"/>
            </a:gradFill>
            <a:ln w="9525">
              <a:solidFill>
                <a:schemeClr val="accent5">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6">
                    <a:lumMod val="80000"/>
                    <a:satMod val="103000"/>
                    <a:lumMod val="102000"/>
                    <a:tint val="94000"/>
                  </a:schemeClr>
                </a:gs>
                <a:gs pos="50000">
                  <a:schemeClr val="accent6">
                    <a:lumMod val="80000"/>
                    <a:satMod val="110000"/>
                    <a:lumMod val="100000"/>
                    <a:shade val="100000"/>
                  </a:schemeClr>
                </a:gs>
                <a:gs pos="100000">
                  <a:schemeClr val="accent6">
                    <a:lumMod val="80000"/>
                    <a:lumMod val="99000"/>
                    <a:satMod val="120000"/>
                    <a:shade val="78000"/>
                  </a:schemeClr>
                </a:gs>
              </a:gsLst>
              <a:lin ang="5400000" scaled="0"/>
            </a:gradFill>
            <a:ln w="9525">
              <a:solidFill>
                <a:schemeClr val="accent6">
                  <a:lumMod val="8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lumMod val="60000"/>
                    <a:lumOff val="40000"/>
                    <a:satMod val="103000"/>
                    <a:lumMod val="102000"/>
                    <a:tint val="94000"/>
                  </a:schemeClr>
                </a:gs>
                <a:gs pos="50000">
                  <a:schemeClr val="accent1">
                    <a:lumMod val="60000"/>
                    <a:lumOff val="40000"/>
                    <a:satMod val="110000"/>
                    <a:lumMod val="100000"/>
                    <a:shade val="100000"/>
                  </a:schemeClr>
                </a:gs>
                <a:gs pos="100000">
                  <a:schemeClr val="accent1">
                    <a:lumMod val="60000"/>
                    <a:lumOff val="40000"/>
                    <a:lumMod val="99000"/>
                    <a:satMod val="120000"/>
                    <a:shade val="78000"/>
                  </a:schemeClr>
                </a:gs>
              </a:gsLst>
              <a:lin ang="5400000" scaled="0"/>
            </a:gradFill>
            <a:ln w="9525">
              <a:solidFill>
                <a:schemeClr val="accent1">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2">
                    <a:lumMod val="60000"/>
                    <a:lumOff val="40000"/>
                    <a:satMod val="103000"/>
                    <a:lumMod val="102000"/>
                    <a:tint val="94000"/>
                  </a:schemeClr>
                </a:gs>
                <a:gs pos="50000">
                  <a:schemeClr val="accent2">
                    <a:lumMod val="60000"/>
                    <a:lumOff val="40000"/>
                    <a:satMod val="110000"/>
                    <a:lumMod val="100000"/>
                    <a:shade val="100000"/>
                  </a:schemeClr>
                </a:gs>
                <a:gs pos="100000">
                  <a:schemeClr val="accent2">
                    <a:lumMod val="60000"/>
                    <a:lumOff val="40000"/>
                    <a:lumMod val="99000"/>
                    <a:satMod val="120000"/>
                    <a:shade val="78000"/>
                  </a:schemeClr>
                </a:gs>
              </a:gsLst>
              <a:lin ang="5400000" scaled="0"/>
            </a:gradFill>
            <a:ln w="9525">
              <a:solidFill>
                <a:schemeClr val="accent2">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3">
                    <a:lumMod val="60000"/>
                    <a:lumOff val="40000"/>
                    <a:satMod val="103000"/>
                    <a:lumMod val="102000"/>
                    <a:tint val="94000"/>
                  </a:schemeClr>
                </a:gs>
                <a:gs pos="50000">
                  <a:schemeClr val="accent3">
                    <a:lumMod val="60000"/>
                    <a:lumOff val="40000"/>
                    <a:satMod val="110000"/>
                    <a:lumMod val="100000"/>
                    <a:shade val="100000"/>
                  </a:schemeClr>
                </a:gs>
                <a:gs pos="100000">
                  <a:schemeClr val="accent3">
                    <a:lumMod val="60000"/>
                    <a:lumOff val="40000"/>
                    <a:lumMod val="99000"/>
                    <a:satMod val="120000"/>
                    <a:shade val="78000"/>
                  </a:schemeClr>
                </a:gs>
              </a:gsLst>
              <a:lin ang="5400000" scaled="0"/>
            </a:gradFill>
            <a:ln w="9525">
              <a:solidFill>
                <a:schemeClr val="accent3">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4">
                    <a:lumMod val="60000"/>
                    <a:lumOff val="40000"/>
                    <a:satMod val="103000"/>
                    <a:lumMod val="102000"/>
                    <a:tint val="94000"/>
                  </a:schemeClr>
                </a:gs>
                <a:gs pos="50000">
                  <a:schemeClr val="accent4">
                    <a:lumMod val="60000"/>
                    <a:lumOff val="40000"/>
                    <a:satMod val="110000"/>
                    <a:lumMod val="100000"/>
                    <a:shade val="100000"/>
                  </a:schemeClr>
                </a:gs>
                <a:gs pos="100000">
                  <a:schemeClr val="accent4">
                    <a:lumMod val="60000"/>
                    <a:lumOff val="40000"/>
                    <a:lumMod val="99000"/>
                    <a:satMod val="120000"/>
                    <a:shade val="78000"/>
                  </a:schemeClr>
                </a:gs>
              </a:gsLst>
              <a:lin ang="5400000" scaled="0"/>
            </a:gradFill>
            <a:ln w="9525">
              <a:solidFill>
                <a:schemeClr val="accent4">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5">
                    <a:lumMod val="60000"/>
                    <a:lumOff val="40000"/>
                    <a:satMod val="103000"/>
                    <a:lumMod val="102000"/>
                    <a:tint val="94000"/>
                  </a:schemeClr>
                </a:gs>
                <a:gs pos="50000">
                  <a:schemeClr val="accent5">
                    <a:lumMod val="60000"/>
                    <a:lumOff val="40000"/>
                    <a:satMod val="110000"/>
                    <a:lumMod val="100000"/>
                    <a:shade val="100000"/>
                  </a:schemeClr>
                </a:gs>
                <a:gs pos="100000">
                  <a:schemeClr val="accent5">
                    <a:lumMod val="60000"/>
                    <a:lumOff val="40000"/>
                    <a:lumMod val="99000"/>
                    <a:satMod val="120000"/>
                    <a:shade val="78000"/>
                  </a:schemeClr>
                </a:gs>
              </a:gsLst>
              <a:lin ang="5400000" scaled="0"/>
            </a:gradFill>
            <a:ln w="9525">
              <a:solidFill>
                <a:schemeClr val="accent5">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6">
                    <a:lumMod val="60000"/>
                    <a:lumOff val="40000"/>
                    <a:satMod val="103000"/>
                    <a:lumMod val="102000"/>
                    <a:tint val="94000"/>
                  </a:schemeClr>
                </a:gs>
                <a:gs pos="50000">
                  <a:schemeClr val="accent6">
                    <a:lumMod val="60000"/>
                    <a:lumOff val="40000"/>
                    <a:satMod val="110000"/>
                    <a:lumMod val="100000"/>
                    <a:shade val="100000"/>
                  </a:schemeClr>
                </a:gs>
                <a:gs pos="100000">
                  <a:schemeClr val="accent6">
                    <a:lumMod val="60000"/>
                    <a:lumOff val="40000"/>
                    <a:lumMod val="99000"/>
                    <a:satMod val="120000"/>
                    <a:shade val="78000"/>
                  </a:schemeClr>
                </a:gs>
              </a:gsLst>
              <a:lin ang="5400000" scaled="0"/>
            </a:gradFill>
            <a:ln w="9525">
              <a:solidFill>
                <a:schemeClr val="accent6">
                  <a:lumMod val="60000"/>
                  <a:lumOff val="4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lumMod val="50000"/>
                    <a:satMod val="103000"/>
                    <a:lumMod val="102000"/>
                    <a:tint val="94000"/>
                  </a:schemeClr>
                </a:gs>
                <a:gs pos="50000">
                  <a:schemeClr val="accent1">
                    <a:lumMod val="50000"/>
                    <a:satMod val="110000"/>
                    <a:lumMod val="100000"/>
                    <a:shade val="100000"/>
                  </a:schemeClr>
                </a:gs>
                <a:gs pos="100000">
                  <a:schemeClr val="accent1">
                    <a:lumMod val="50000"/>
                    <a:lumMod val="99000"/>
                    <a:satMod val="120000"/>
                    <a:shade val="78000"/>
                  </a:schemeClr>
                </a:gs>
              </a:gsLst>
              <a:lin ang="5400000" scaled="0"/>
            </a:gradFill>
            <a:ln w="9525">
              <a:solidFill>
                <a:schemeClr val="accent1">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2">
                    <a:lumMod val="50000"/>
                    <a:satMod val="103000"/>
                    <a:lumMod val="102000"/>
                    <a:tint val="94000"/>
                  </a:schemeClr>
                </a:gs>
                <a:gs pos="50000">
                  <a:schemeClr val="accent2">
                    <a:lumMod val="50000"/>
                    <a:satMod val="110000"/>
                    <a:lumMod val="100000"/>
                    <a:shade val="100000"/>
                  </a:schemeClr>
                </a:gs>
                <a:gs pos="100000">
                  <a:schemeClr val="accent2">
                    <a:lumMod val="50000"/>
                    <a:lumMod val="99000"/>
                    <a:satMod val="120000"/>
                    <a:shade val="78000"/>
                  </a:schemeClr>
                </a:gs>
              </a:gsLst>
              <a:lin ang="5400000" scaled="0"/>
            </a:gradFill>
            <a:ln w="9525">
              <a:solidFill>
                <a:schemeClr val="accent2">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3">
                    <a:lumMod val="50000"/>
                    <a:satMod val="103000"/>
                    <a:lumMod val="102000"/>
                    <a:tint val="94000"/>
                  </a:schemeClr>
                </a:gs>
                <a:gs pos="50000">
                  <a:schemeClr val="accent3">
                    <a:lumMod val="50000"/>
                    <a:satMod val="110000"/>
                    <a:lumMod val="100000"/>
                    <a:shade val="100000"/>
                  </a:schemeClr>
                </a:gs>
                <a:gs pos="100000">
                  <a:schemeClr val="accent3">
                    <a:lumMod val="50000"/>
                    <a:lumMod val="99000"/>
                    <a:satMod val="120000"/>
                    <a:shade val="78000"/>
                  </a:schemeClr>
                </a:gs>
              </a:gsLst>
              <a:lin ang="5400000" scaled="0"/>
            </a:gradFill>
            <a:ln w="9525">
              <a:solidFill>
                <a:schemeClr val="accent3">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4">
                    <a:lumMod val="50000"/>
                    <a:satMod val="103000"/>
                    <a:lumMod val="102000"/>
                    <a:tint val="94000"/>
                  </a:schemeClr>
                </a:gs>
                <a:gs pos="50000">
                  <a:schemeClr val="accent4">
                    <a:lumMod val="50000"/>
                    <a:satMod val="110000"/>
                    <a:lumMod val="100000"/>
                    <a:shade val="100000"/>
                  </a:schemeClr>
                </a:gs>
                <a:gs pos="100000">
                  <a:schemeClr val="accent4">
                    <a:lumMod val="50000"/>
                    <a:lumMod val="99000"/>
                    <a:satMod val="120000"/>
                    <a:shade val="78000"/>
                  </a:schemeClr>
                </a:gs>
              </a:gsLst>
              <a:lin ang="5400000" scaled="0"/>
            </a:gradFill>
            <a:ln w="9525">
              <a:solidFill>
                <a:schemeClr val="accent4">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5">
                    <a:lumMod val="50000"/>
                    <a:satMod val="103000"/>
                    <a:lumMod val="102000"/>
                    <a:tint val="94000"/>
                  </a:schemeClr>
                </a:gs>
                <a:gs pos="50000">
                  <a:schemeClr val="accent5">
                    <a:lumMod val="50000"/>
                    <a:satMod val="110000"/>
                    <a:lumMod val="100000"/>
                    <a:shade val="100000"/>
                  </a:schemeClr>
                </a:gs>
                <a:gs pos="100000">
                  <a:schemeClr val="accent5">
                    <a:lumMod val="50000"/>
                    <a:lumMod val="99000"/>
                    <a:satMod val="120000"/>
                    <a:shade val="78000"/>
                  </a:schemeClr>
                </a:gs>
              </a:gsLst>
              <a:lin ang="5400000" scaled="0"/>
            </a:gradFill>
            <a:ln w="9525">
              <a:solidFill>
                <a:schemeClr val="accent5">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6">
                    <a:lumMod val="50000"/>
                    <a:satMod val="103000"/>
                    <a:lumMod val="102000"/>
                    <a:tint val="94000"/>
                  </a:schemeClr>
                </a:gs>
                <a:gs pos="50000">
                  <a:schemeClr val="accent6">
                    <a:lumMod val="50000"/>
                    <a:satMod val="110000"/>
                    <a:lumMod val="100000"/>
                    <a:shade val="100000"/>
                  </a:schemeClr>
                </a:gs>
                <a:gs pos="100000">
                  <a:schemeClr val="accent6">
                    <a:lumMod val="50000"/>
                    <a:lumMod val="99000"/>
                    <a:satMod val="120000"/>
                    <a:shade val="78000"/>
                  </a:schemeClr>
                </a:gs>
              </a:gsLst>
              <a:lin ang="5400000" scaled="0"/>
            </a:gradFill>
            <a:ln w="9525">
              <a:solidFill>
                <a:schemeClr val="accent6">
                  <a:lumMod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lumMod val="70000"/>
                    <a:lumOff val="30000"/>
                    <a:satMod val="103000"/>
                    <a:lumMod val="102000"/>
                    <a:tint val="94000"/>
                  </a:schemeClr>
                </a:gs>
                <a:gs pos="50000">
                  <a:schemeClr val="accent1">
                    <a:lumMod val="70000"/>
                    <a:lumOff val="30000"/>
                    <a:satMod val="110000"/>
                    <a:lumMod val="100000"/>
                    <a:shade val="100000"/>
                  </a:schemeClr>
                </a:gs>
                <a:gs pos="100000">
                  <a:schemeClr val="accent1">
                    <a:lumMod val="70000"/>
                    <a:lumOff val="30000"/>
                    <a:lumMod val="99000"/>
                    <a:satMod val="120000"/>
                    <a:shade val="78000"/>
                  </a:schemeClr>
                </a:gs>
              </a:gsLst>
              <a:lin ang="5400000" scaled="0"/>
            </a:gradFill>
            <a:ln w="9525">
              <a:solidFill>
                <a:schemeClr val="accent1">
                  <a:lumMod val="70000"/>
                  <a:lumOff val="3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2">
                    <a:lumMod val="70000"/>
                    <a:lumOff val="30000"/>
                    <a:satMod val="103000"/>
                    <a:lumMod val="102000"/>
                    <a:tint val="94000"/>
                  </a:schemeClr>
                </a:gs>
                <a:gs pos="50000">
                  <a:schemeClr val="accent2">
                    <a:lumMod val="70000"/>
                    <a:lumOff val="30000"/>
                    <a:satMod val="110000"/>
                    <a:lumMod val="100000"/>
                    <a:shade val="100000"/>
                  </a:schemeClr>
                </a:gs>
                <a:gs pos="100000">
                  <a:schemeClr val="accent2">
                    <a:lumMod val="70000"/>
                    <a:lumOff val="30000"/>
                    <a:lumMod val="99000"/>
                    <a:satMod val="120000"/>
                    <a:shade val="78000"/>
                  </a:schemeClr>
                </a:gs>
              </a:gsLst>
              <a:lin ang="5400000" scaled="0"/>
            </a:gradFill>
            <a:ln w="9525">
              <a:solidFill>
                <a:schemeClr val="accent2">
                  <a:lumMod val="70000"/>
                  <a:lumOff val="3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3">
                    <a:lumMod val="70000"/>
                    <a:lumOff val="30000"/>
                    <a:satMod val="103000"/>
                    <a:lumMod val="102000"/>
                    <a:tint val="94000"/>
                  </a:schemeClr>
                </a:gs>
                <a:gs pos="50000">
                  <a:schemeClr val="accent3">
                    <a:lumMod val="70000"/>
                    <a:lumOff val="30000"/>
                    <a:satMod val="110000"/>
                    <a:lumMod val="100000"/>
                    <a:shade val="100000"/>
                  </a:schemeClr>
                </a:gs>
                <a:gs pos="100000">
                  <a:schemeClr val="accent3">
                    <a:lumMod val="70000"/>
                    <a:lumOff val="30000"/>
                    <a:lumMod val="99000"/>
                    <a:satMod val="120000"/>
                    <a:shade val="78000"/>
                  </a:schemeClr>
                </a:gs>
              </a:gsLst>
              <a:lin ang="5400000" scaled="0"/>
            </a:gradFill>
            <a:ln w="9525">
              <a:solidFill>
                <a:schemeClr val="accent3">
                  <a:lumMod val="70000"/>
                  <a:lumOff val="3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4">
                    <a:lumMod val="70000"/>
                    <a:lumOff val="30000"/>
                    <a:satMod val="103000"/>
                    <a:lumMod val="102000"/>
                    <a:tint val="94000"/>
                  </a:schemeClr>
                </a:gs>
                <a:gs pos="50000">
                  <a:schemeClr val="accent4">
                    <a:lumMod val="70000"/>
                    <a:lumOff val="30000"/>
                    <a:satMod val="110000"/>
                    <a:lumMod val="100000"/>
                    <a:shade val="100000"/>
                  </a:schemeClr>
                </a:gs>
                <a:gs pos="100000">
                  <a:schemeClr val="accent4">
                    <a:lumMod val="70000"/>
                    <a:lumOff val="30000"/>
                    <a:lumMod val="99000"/>
                    <a:satMod val="120000"/>
                    <a:shade val="78000"/>
                  </a:schemeClr>
                </a:gs>
              </a:gsLst>
              <a:lin ang="5400000" scaled="0"/>
            </a:gradFill>
            <a:ln w="9525">
              <a:solidFill>
                <a:schemeClr val="accent4">
                  <a:lumMod val="70000"/>
                  <a:lumOff val="3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5">
                    <a:lumMod val="70000"/>
                    <a:lumOff val="30000"/>
                    <a:satMod val="103000"/>
                    <a:lumMod val="102000"/>
                    <a:tint val="94000"/>
                  </a:schemeClr>
                </a:gs>
                <a:gs pos="50000">
                  <a:schemeClr val="accent5">
                    <a:lumMod val="70000"/>
                    <a:lumOff val="30000"/>
                    <a:satMod val="110000"/>
                    <a:lumMod val="100000"/>
                    <a:shade val="100000"/>
                  </a:schemeClr>
                </a:gs>
                <a:gs pos="100000">
                  <a:schemeClr val="accent5">
                    <a:lumMod val="70000"/>
                    <a:lumOff val="30000"/>
                    <a:lumMod val="99000"/>
                    <a:satMod val="120000"/>
                    <a:shade val="78000"/>
                  </a:schemeClr>
                </a:gs>
              </a:gsLst>
              <a:lin ang="5400000" scaled="0"/>
            </a:gradFill>
            <a:ln w="9525">
              <a:solidFill>
                <a:schemeClr val="accent5">
                  <a:lumMod val="70000"/>
                  <a:lumOff val="3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6">
                    <a:lumMod val="70000"/>
                    <a:lumOff val="30000"/>
                    <a:satMod val="103000"/>
                    <a:lumMod val="102000"/>
                    <a:tint val="94000"/>
                  </a:schemeClr>
                </a:gs>
                <a:gs pos="50000">
                  <a:schemeClr val="accent6">
                    <a:lumMod val="70000"/>
                    <a:lumOff val="30000"/>
                    <a:satMod val="110000"/>
                    <a:lumMod val="100000"/>
                    <a:shade val="100000"/>
                  </a:schemeClr>
                </a:gs>
                <a:gs pos="100000">
                  <a:schemeClr val="accent6">
                    <a:lumMod val="70000"/>
                    <a:lumOff val="30000"/>
                    <a:lumMod val="99000"/>
                    <a:satMod val="120000"/>
                    <a:shade val="78000"/>
                  </a:schemeClr>
                </a:gs>
              </a:gsLst>
              <a:lin ang="5400000" scaled="0"/>
            </a:gradFill>
            <a:ln w="9525">
              <a:solidFill>
                <a:schemeClr val="accent6">
                  <a:lumMod val="70000"/>
                  <a:lumOff val="3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lumMod val="70000"/>
                    <a:satMod val="103000"/>
                    <a:lumMod val="102000"/>
                    <a:tint val="94000"/>
                  </a:schemeClr>
                </a:gs>
                <a:gs pos="50000">
                  <a:schemeClr val="accent1">
                    <a:lumMod val="70000"/>
                    <a:satMod val="110000"/>
                    <a:lumMod val="100000"/>
                    <a:shade val="100000"/>
                  </a:schemeClr>
                </a:gs>
                <a:gs pos="100000">
                  <a:schemeClr val="accent1">
                    <a:lumMod val="70000"/>
                    <a:lumMod val="99000"/>
                    <a:satMod val="120000"/>
                    <a:shade val="78000"/>
                  </a:schemeClr>
                </a:gs>
              </a:gsLst>
              <a:lin ang="5400000" scaled="0"/>
            </a:gradFill>
            <a:ln w="9525">
              <a:solidFill>
                <a:schemeClr val="accent1">
                  <a:lumMod val="7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2">
                    <a:lumMod val="70000"/>
                    <a:satMod val="103000"/>
                    <a:lumMod val="102000"/>
                    <a:tint val="94000"/>
                  </a:schemeClr>
                </a:gs>
                <a:gs pos="50000">
                  <a:schemeClr val="accent2">
                    <a:lumMod val="70000"/>
                    <a:satMod val="110000"/>
                    <a:lumMod val="100000"/>
                    <a:shade val="100000"/>
                  </a:schemeClr>
                </a:gs>
                <a:gs pos="100000">
                  <a:schemeClr val="accent2">
                    <a:lumMod val="70000"/>
                    <a:lumMod val="99000"/>
                    <a:satMod val="120000"/>
                    <a:shade val="78000"/>
                  </a:schemeClr>
                </a:gs>
              </a:gsLst>
              <a:lin ang="5400000" scaled="0"/>
            </a:gradFill>
            <a:ln w="9525">
              <a:solidFill>
                <a:schemeClr val="accent2">
                  <a:lumMod val="7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3">
                    <a:lumMod val="70000"/>
                    <a:satMod val="103000"/>
                    <a:lumMod val="102000"/>
                    <a:tint val="94000"/>
                  </a:schemeClr>
                </a:gs>
                <a:gs pos="50000">
                  <a:schemeClr val="accent3">
                    <a:lumMod val="70000"/>
                    <a:satMod val="110000"/>
                    <a:lumMod val="100000"/>
                    <a:shade val="100000"/>
                  </a:schemeClr>
                </a:gs>
                <a:gs pos="100000">
                  <a:schemeClr val="accent3">
                    <a:lumMod val="70000"/>
                    <a:lumMod val="99000"/>
                    <a:satMod val="120000"/>
                    <a:shade val="78000"/>
                  </a:schemeClr>
                </a:gs>
              </a:gsLst>
              <a:lin ang="5400000" scaled="0"/>
            </a:gradFill>
            <a:ln w="9525">
              <a:solidFill>
                <a:schemeClr val="accent3">
                  <a:lumMod val="7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4">
                    <a:lumMod val="70000"/>
                    <a:satMod val="103000"/>
                    <a:lumMod val="102000"/>
                    <a:tint val="94000"/>
                  </a:schemeClr>
                </a:gs>
                <a:gs pos="50000">
                  <a:schemeClr val="accent4">
                    <a:lumMod val="70000"/>
                    <a:satMod val="110000"/>
                    <a:lumMod val="100000"/>
                    <a:shade val="100000"/>
                  </a:schemeClr>
                </a:gs>
                <a:gs pos="100000">
                  <a:schemeClr val="accent4">
                    <a:lumMod val="70000"/>
                    <a:lumMod val="99000"/>
                    <a:satMod val="120000"/>
                    <a:shade val="78000"/>
                  </a:schemeClr>
                </a:gs>
              </a:gsLst>
              <a:lin ang="5400000" scaled="0"/>
            </a:gradFill>
            <a:ln w="9525">
              <a:solidFill>
                <a:schemeClr val="accent4">
                  <a:lumMod val="7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5">
                    <a:lumMod val="70000"/>
                    <a:satMod val="103000"/>
                    <a:lumMod val="102000"/>
                    <a:tint val="94000"/>
                  </a:schemeClr>
                </a:gs>
                <a:gs pos="50000">
                  <a:schemeClr val="accent5">
                    <a:lumMod val="70000"/>
                    <a:satMod val="110000"/>
                    <a:lumMod val="100000"/>
                    <a:shade val="100000"/>
                  </a:schemeClr>
                </a:gs>
                <a:gs pos="100000">
                  <a:schemeClr val="accent5">
                    <a:lumMod val="70000"/>
                    <a:lumMod val="99000"/>
                    <a:satMod val="120000"/>
                    <a:shade val="78000"/>
                  </a:schemeClr>
                </a:gs>
              </a:gsLst>
              <a:lin ang="5400000" scaled="0"/>
            </a:gradFill>
            <a:ln w="9525">
              <a:solidFill>
                <a:schemeClr val="accent5">
                  <a:lumMod val="7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6">
                    <a:lumMod val="70000"/>
                    <a:satMod val="103000"/>
                    <a:lumMod val="102000"/>
                    <a:tint val="94000"/>
                  </a:schemeClr>
                </a:gs>
                <a:gs pos="50000">
                  <a:schemeClr val="accent6">
                    <a:lumMod val="70000"/>
                    <a:satMod val="110000"/>
                    <a:lumMod val="100000"/>
                    <a:shade val="100000"/>
                  </a:schemeClr>
                </a:gs>
                <a:gs pos="100000">
                  <a:schemeClr val="accent6">
                    <a:lumMod val="70000"/>
                    <a:lumMod val="99000"/>
                    <a:satMod val="120000"/>
                    <a:shade val="78000"/>
                  </a:schemeClr>
                </a:gs>
              </a:gsLst>
              <a:lin ang="5400000" scaled="0"/>
            </a:gradFill>
            <a:ln w="9525">
              <a:solidFill>
                <a:schemeClr val="accent6">
                  <a:lumMod val="7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5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lumMod val="50000"/>
                    <a:lumOff val="50000"/>
                    <a:satMod val="103000"/>
                    <a:lumMod val="102000"/>
                    <a:tint val="94000"/>
                  </a:schemeClr>
                </a:gs>
                <a:gs pos="50000">
                  <a:schemeClr val="accent1">
                    <a:lumMod val="50000"/>
                    <a:lumOff val="50000"/>
                    <a:satMod val="110000"/>
                    <a:lumMod val="100000"/>
                    <a:shade val="100000"/>
                  </a:schemeClr>
                </a:gs>
                <a:gs pos="100000">
                  <a:schemeClr val="accent1">
                    <a:lumMod val="50000"/>
                    <a:lumOff val="50000"/>
                    <a:lumMod val="99000"/>
                    <a:satMod val="120000"/>
                    <a:shade val="78000"/>
                  </a:schemeClr>
                </a:gs>
              </a:gsLst>
              <a:lin ang="5400000" scaled="0"/>
            </a:gradFill>
            <a:ln w="9525">
              <a:solidFill>
                <a:schemeClr val="accent1">
                  <a:lumMod val="50000"/>
                  <a:lumOff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2">
                    <a:lumMod val="50000"/>
                    <a:lumOff val="50000"/>
                    <a:satMod val="103000"/>
                    <a:lumMod val="102000"/>
                    <a:tint val="94000"/>
                  </a:schemeClr>
                </a:gs>
                <a:gs pos="50000">
                  <a:schemeClr val="accent2">
                    <a:lumMod val="50000"/>
                    <a:lumOff val="50000"/>
                    <a:satMod val="110000"/>
                    <a:lumMod val="100000"/>
                    <a:shade val="100000"/>
                  </a:schemeClr>
                </a:gs>
                <a:gs pos="100000">
                  <a:schemeClr val="accent2">
                    <a:lumMod val="50000"/>
                    <a:lumOff val="50000"/>
                    <a:lumMod val="99000"/>
                    <a:satMod val="120000"/>
                    <a:shade val="78000"/>
                  </a:schemeClr>
                </a:gs>
              </a:gsLst>
              <a:lin ang="5400000" scaled="0"/>
            </a:gradFill>
            <a:ln w="9525">
              <a:solidFill>
                <a:schemeClr val="accent2">
                  <a:lumMod val="50000"/>
                  <a:lumOff val="5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7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8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9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0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2"/>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layout>
            <c:manualLayout>
              <c:x val="-1.5385660569219523E-3"/>
              <c:y val="-6.8144847360858806E-3"/>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6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7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layout>
            <c:manualLayout>
              <c:x val="-1.5385660569219523E-3"/>
              <c:y val="-6.8144847360858806E-3"/>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7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82"/>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layout>
            <c:manualLayout>
              <c:x val="-1.5385660569219523E-3"/>
              <c:y val="-6.8144847360858806E-3"/>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8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2.0464702225792176E-4"/>
          <c:y val="4.3044666004820265E-2"/>
          <c:w val="0.96598280000759729"/>
          <c:h val="0.8171571078633052"/>
        </c:manualLayout>
      </c:layout>
      <c:barChart>
        <c:barDir val="col"/>
        <c:grouping val="clustered"/>
        <c:varyColors val="0"/>
        <c:ser>
          <c:idx val="0"/>
          <c:order val="0"/>
          <c:tx>
            <c:strRef>
              <c:f>'KPI4'!$B$3:$B$4</c:f>
              <c:strCache>
                <c:ptCount val="1"/>
                <c:pt idx="0">
                  <c:v>CA</c:v>
                </c:pt>
              </c:strCache>
            </c:strRef>
          </c:tx>
          <c:spPr>
            <a:solidFill>
              <a:srgbClr val="00B050"/>
            </a:solidFill>
            <a:ln>
              <a:solidFill>
                <a:srgbClr val="00B050"/>
              </a:solidFill>
            </a:ln>
            <a:effectLst>
              <a:outerShdw blurRad="57150" dist="19050" dir="5400000" algn="ctr" rotWithShape="0">
                <a:srgbClr val="000000">
                  <a:alpha val="63000"/>
                </a:srgbClr>
              </a:outerShdw>
            </a:effectLst>
          </c:spPr>
          <c:invertIfNegative val="0"/>
          <c:dPt>
            <c:idx val="1"/>
            <c:invertIfNegative val="0"/>
            <c:bubble3D val="0"/>
            <c:spPr>
              <a:solidFill>
                <a:srgbClr val="00B050"/>
              </a:solidFill>
              <a:ln>
                <a:solidFill>
                  <a:srgbClr val="00B050"/>
                </a:solid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08CA-4A2A-A6B4-A2B36B15C90B}"/>
              </c:ext>
            </c:extLst>
          </c:dPt>
          <c:dLbls>
            <c:spPr>
              <a:noFill/>
              <a:ln>
                <a:noFill/>
              </a:ln>
              <a:effectLst/>
            </c:spPr>
            <c:txPr>
              <a:bodyPr rot="-540000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Segoe UI" panose="020B0502040204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'KPI4'!$A$5:$A$17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'KPI4'!$B$5:$B$17</c:f>
              <c:numCache>
                <c:formatCode>General</c:formatCode>
                <c:ptCount val="12"/>
                <c:pt idx="0">
                  <c:v>5108674.5756976996</c:v>
                </c:pt>
                <c:pt idx="1">
                  <c:v>5034200.417795999</c:v>
                </c:pt>
                <c:pt idx="2">
                  <c:v>5876523.5315491008</c:v>
                </c:pt>
                <c:pt idx="3">
                  <c:v>5827815.9822349921</c:v>
                </c:pt>
                <c:pt idx="4">
                  <c:v>7416869.0402050074</c:v>
                </c:pt>
                <c:pt idx="5">
                  <c:v>6025525.544088996</c:v>
                </c:pt>
                <c:pt idx="6">
                  <c:v>6181000.6589720082</c:v>
                </c:pt>
                <c:pt idx="7">
                  <c:v>8160288.0078699971</c:v>
                </c:pt>
                <c:pt idx="8">
                  <c:v>7837167.1014340008</c:v>
                </c:pt>
                <c:pt idx="9">
                  <c:v>8448056.8438820057</c:v>
                </c:pt>
                <c:pt idx="10">
                  <c:v>8673494.5490249954</c:v>
                </c:pt>
                <c:pt idx="11">
                  <c:v>10984481.591669001</c:v>
                </c:pt>
              </c:numCache>
            </c:numRef>
          </c:val>
          <c:extLst>
            <c:ext xmlns:c16="http://schemas.microsoft.com/office/drawing/2014/chart" uri="{C3380CC4-5D6E-409C-BE32-E72D297353CC}">
              <c16:uniqueId val="{00000002-08CA-4A2A-A6B4-A2B36B15C90B}"/>
            </c:ext>
          </c:extLst>
        </c:ser>
        <c:ser>
          <c:idx val="1"/>
          <c:order val="1"/>
          <c:tx>
            <c:strRef>
              <c:f>'KPI4'!$C$3:$C$4</c:f>
              <c:strCache>
                <c:ptCount val="1"/>
                <c:pt idx="0">
                  <c:v>FL</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solidFill>
                <a:srgbClr val="FF0000"/>
              </a:solidFill>
            </a:ln>
            <a:effectLst>
              <a:outerShdw blurRad="57150" dist="19050" dir="5400000" algn="ctr" rotWithShape="0">
                <a:srgbClr val="000000">
                  <a:alpha val="63000"/>
                </a:srgbClr>
              </a:outerShdw>
            </a:effectLst>
          </c:spPr>
          <c:invertIfNegative val="0"/>
          <c:dLbls>
            <c:delete val="1"/>
          </c:dLbls>
          <c:cat>
            <c:strRef>
              <c:f>'KPI4'!$A$5:$A$17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'KPI4'!$C$5:$C$17</c:f>
              <c:numCache>
                <c:formatCode>General</c:formatCode>
                <c:ptCount val="12"/>
                <c:pt idx="0">
                  <c:v>1703902.1398490001</c:v>
                </c:pt>
                <c:pt idx="1">
                  <c:v>1844792.5420129991</c:v>
                </c:pt>
                <c:pt idx="2">
                  <c:v>2025234.1967139984</c:v>
                </c:pt>
                <c:pt idx="3">
                  <c:v>2199070.7768820007</c:v>
                </c:pt>
                <c:pt idx="4">
                  <c:v>2362521.612195001</c:v>
                </c:pt>
                <c:pt idx="5">
                  <c:v>2613480.9155859998</c:v>
                </c:pt>
                <c:pt idx="6">
                  <c:v>2935080.7370489999</c:v>
                </c:pt>
                <c:pt idx="7">
                  <c:v>2946492.5377550009</c:v>
                </c:pt>
                <c:pt idx="8">
                  <c:v>3163236.2810950004</c:v>
                </c:pt>
                <c:pt idx="9">
                  <c:v>3457676.1269549988</c:v>
                </c:pt>
                <c:pt idx="10">
                  <c:v>3317735.6133819981</c:v>
                </c:pt>
                <c:pt idx="11">
                  <c:v>3789185.9724980001</c:v>
                </c:pt>
              </c:numCache>
            </c:numRef>
          </c:val>
          <c:extLst>
            <c:ext xmlns:c16="http://schemas.microsoft.com/office/drawing/2014/chart" uri="{C3380CC4-5D6E-409C-BE32-E72D297353CC}">
              <c16:uniqueId val="{00000003-08CA-4A2A-A6B4-A2B36B15C90B}"/>
            </c:ext>
          </c:extLst>
        </c:ser>
        <c:ser>
          <c:idx val="2"/>
          <c:order val="2"/>
          <c:tx>
            <c:strRef>
              <c:f>'KPI4'!$D$3:$D$4</c:f>
              <c:strCache>
                <c:ptCount val="1"/>
                <c:pt idx="0">
                  <c:v>NJ</c:v>
                </c:pt>
              </c:strCache>
            </c:strRef>
          </c:tx>
          <c:spPr>
            <a:solidFill>
              <a:schemeClr val="accent1">
                <a:lumMod val="75000"/>
              </a:schemeClr>
            </a:solidFill>
            <a:ln>
              <a:solidFill>
                <a:schemeClr val="accent5">
                  <a:lumMod val="75000"/>
                </a:schemeClr>
              </a:solid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Segoe UI" panose="020B0502040204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'KPI4'!$A$5:$A$17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'KPI4'!$D$5:$D$17</c:f>
              <c:numCache>
                <c:formatCode>General</c:formatCode>
                <c:ptCount val="12"/>
                <c:pt idx="0">
                  <c:v>1475743.7234190002</c:v>
                </c:pt>
                <c:pt idx="1">
                  <c:v>1639927.6222450004</c:v>
                </c:pt>
                <c:pt idx="2">
                  <c:v>1634438.5506669993</c:v>
                </c:pt>
                <c:pt idx="3">
                  <c:v>1712749.711843</c:v>
                </c:pt>
                <c:pt idx="4">
                  <c:v>1655709.0286529993</c:v>
                </c:pt>
                <c:pt idx="5">
                  <c:v>1927649.3064700002</c:v>
                </c:pt>
                <c:pt idx="6">
                  <c:v>1913394.6517369994</c:v>
                </c:pt>
                <c:pt idx="7">
                  <c:v>2205126.3889320008</c:v>
                </c:pt>
                <c:pt idx="8">
                  <c:v>2063674.2742380002</c:v>
                </c:pt>
                <c:pt idx="9">
                  <c:v>2331487.6174369985</c:v>
                </c:pt>
                <c:pt idx="10">
                  <c:v>2401349.7753500016</c:v>
                </c:pt>
                <c:pt idx="11">
                  <c:v>2674871.1827440001</c:v>
                </c:pt>
              </c:numCache>
            </c:numRef>
          </c:val>
          <c:extLst>
            <c:ext xmlns:c16="http://schemas.microsoft.com/office/drawing/2014/chart" uri="{C3380CC4-5D6E-409C-BE32-E72D297353CC}">
              <c16:uniqueId val="{00000004-08CA-4A2A-A6B4-A2B36B15C90B}"/>
            </c:ext>
          </c:extLst>
        </c:ser>
        <c:ser>
          <c:idx val="3"/>
          <c:order val="3"/>
          <c:tx>
            <c:strRef>
              <c:f>'KPI4'!$E$3:$E$4</c:f>
              <c:strCache>
                <c:ptCount val="1"/>
                <c:pt idx="0">
                  <c:v>NY</c:v>
                </c:pt>
              </c:strCache>
            </c:strRef>
          </c:tx>
          <c:spPr>
            <a:solidFill>
              <a:srgbClr val="FFC000"/>
            </a:solidFill>
            <a:ln>
              <a:solidFill>
                <a:srgbClr val="FFCC00"/>
              </a:solidFill>
            </a:ln>
            <a:effectLst>
              <a:outerShdw blurRad="57150" dist="19050" dir="5400000" algn="ctr" rotWithShape="0">
                <a:srgbClr val="000000">
                  <a:alpha val="63000"/>
                </a:srgbClr>
              </a:outerShdw>
            </a:effectLst>
          </c:spPr>
          <c:invertIfNegative val="0"/>
          <c:dLbls>
            <c:delete val="1"/>
          </c:dLbls>
          <c:cat>
            <c:strRef>
              <c:f>'KPI4'!$A$5:$A$17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'KPI4'!$E$5:$E$17</c:f>
              <c:numCache>
                <c:formatCode>General</c:formatCode>
                <c:ptCount val="12"/>
                <c:pt idx="0">
                  <c:v>2953709.274782999</c:v>
                </c:pt>
                <c:pt idx="1">
                  <c:v>3188408.223274</c:v>
                </c:pt>
                <c:pt idx="2">
                  <c:v>3242958.9473043019</c:v>
                </c:pt>
                <c:pt idx="3">
                  <c:v>2992462.3358239997</c:v>
                </c:pt>
                <c:pt idx="4">
                  <c:v>2960453.5348429992</c:v>
                </c:pt>
                <c:pt idx="5">
                  <c:v>3245715.0238570007</c:v>
                </c:pt>
                <c:pt idx="6">
                  <c:v>3564768.8069489994</c:v>
                </c:pt>
                <c:pt idx="7">
                  <c:v>4449439.1979509983</c:v>
                </c:pt>
                <c:pt idx="8">
                  <c:v>4777220.9107860001</c:v>
                </c:pt>
                <c:pt idx="9">
                  <c:v>4974468.3988039987</c:v>
                </c:pt>
                <c:pt idx="10">
                  <c:v>4482825.2433187021</c:v>
                </c:pt>
                <c:pt idx="11">
                  <c:v>6146760.0996060036</c:v>
                </c:pt>
              </c:numCache>
            </c:numRef>
          </c:val>
          <c:extLst>
            <c:ext xmlns:c16="http://schemas.microsoft.com/office/drawing/2014/chart" uri="{C3380CC4-5D6E-409C-BE32-E72D297353CC}">
              <c16:uniqueId val="{00000005-08CA-4A2A-A6B4-A2B36B15C90B}"/>
            </c:ext>
          </c:extLst>
        </c:ser>
        <c:ser>
          <c:idx val="4"/>
          <c:order val="4"/>
          <c:tx>
            <c:strRef>
              <c:f>'KPI4'!$F$3:$F$4</c:f>
              <c:strCache>
                <c:ptCount val="1"/>
                <c:pt idx="0">
                  <c:v>TX</c:v>
                </c:pt>
              </c:strCache>
            </c:strRef>
          </c:tx>
          <c:spPr>
            <a:solidFill>
              <a:srgbClr val="00B0F0"/>
            </a:solidFill>
            <a:ln>
              <a:solidFill>
                <a:srgbClr val="00B0F0"/>
              </a:solidFill>
            </a:ln>
            <a:effectLst>
              <a:outerShdw blurRad="57150" dist="19050" dir="5400000" algn="ctr" rotWithShape="0">
                <a:srgbClr val="000000">
                  <a:alpha val="63000"/>
                </a:srgbClr>
              </a:outerShdw>
            </a:effectLst>
          </c:spPr>
          <c:invertIfNegative val="0"/>
          <c:dLbls>
            <c:spPr>
              <a:noFill/>
              <a:ln>
                <a:noFill/>
              </a:ln>
              <a:effectLst/>
            </c:spPr>
            <c:txPr>
              <a:bodyPr rot="-540000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Segoe UI" panose="020B0502040204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'KPI4'!$A$5:$A$17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'KPI4'!$F$5:$F$17</c:f>
              <c:numCache>
                <c:formatCode>General</c:formatCode>
                <c:ptCount val="12"/>
                <c:pt idx="0">
                  <c:v>2053147.4270010001</c:v>
                </c:pt>
                <c:pt idx="1">
                  <c:v>1998774.3219680006</c:v>
                </c:pt>
                <c:pt idx="2">
                  <c:v>2790133.5777499988</c:v>
                </c:pt>
                <c:pt idx="3">
                  <c:v>2413779.3450370012</c:v>
                </c:pt>
                <c:pt idx="4">
                  <c:v>2449388.6140369992</c:v>
                </c:pt>
                <c:pt idx="5">
                  <c:v>2466917.7355570006</c:v>
                </c:pt>
                <c:pt idx="6">
                  <c:v>2615316.3190990002</c:v>
                </c:pt>
                <c:pt idx="7">
                  <c:v>2910533.7813750017</c:v>
                </c:pt>
                <c:pt idx="8">
                  <c:v>3388579.3295839988</c:v>
                </c:pt>
                <c:pt idx="9">
                  <c:v>3514803.3582590022</c:v>
                </c:pt>
                <c:pt idx="10">
                  <c:v>4167846.9360450031</c:v>
                </c:pt>
                <c:pt idx="11">
                  <c:v>4189870.5755199981</c:v>
                </c:pt>
              </c:numCache>
            </c:numRef>
          </c:val>
          <c:extLst>
            <c:ext xmlns:c16="http://schemas.microsoft.com/office/drawing/2014/chart" uri="{C3380CC4-5D6E-409C-BE32-E72D297353CC}">
              <c16:uniqueId val="{00000006-08CA-4A2A-A6B4-A2B36B15C90B}"/>
            </c:ext>
          </c:extLst>
        </c:ser>
        <c:dLbls>
          <c:dLblPos val="outEnd"/>
          <c:showLegendKey val="0"/>
          <c:showVal val="1"/>
          <c:showCatName val="0"/>
          <c:showSerName val="0"/>
          <c:showPercent val="0"/>
          <c:showBubbleSize val="0"/>
        </c:dLbls>
        <c:gapWidth val="100"/>
        <c:overlap val="-24"/>
        <c:axId val="1243630991"/>
        <c:axId val="1243631951"/>
      </c:barChart>
      <c:catAx>
        <c:axId val="1243630991"/>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50" b="1" i="0" u="none" strike="noStrike" kern="1200" baseline="0">
                <a:solidFill>
                  <a:schemeClr val="tx1"/>
                </a:solidFill>
                <a:latin typeface="Segoe UI" panose="020B0502040204020203" pitchFamily="34" charset="0"/>
                <a:ea typeface="+mn-ea"/>
                <a:cs typeface="+mn-cs"/>
              </a:defRPr>
            </a:pPr>
            <a:endParaRPr lang="en-US"/>
          </a:p>
        </c:txPr>
        <c:crossAx val="1243631951"/>
        <c:crosses val="autoZero"/>
        <c:auto val="1"/>
        <c:lblAlgn val="ctr"/>
        <c:lblOffset val="100"/>
        <c:noMultiLvlLbl val="0"/>
      </c:catAx>
      <c:valAx>
        <c:axId val="1243631951"/>
        <c:scaling>
          <c:orientation val="minMax"/>
        </c:scaling>
        <c:delete val="1"/>
        <c:axPos val="l"/>
        <c:numFmt formatCode="General" sourceLinked="1"/>
        <c:majorTickMark val="none"/>
        <c:minorTickMark val="none"/>
        <c:tickLblPos val="nextTo"/>
        <c:crossAx val="1243630991"/>
        <c:crosses val="autoZero"/>
        <c:crossBetween val="between"/>
      </c:valAx>
      <c:spPr>
        <a:noFill/>
        <a:ln>
          <a:noFill/>
        </a:ln>
        <a:effectLst/>
      </c:spPr>
    </c:plotArea>
    <c:legend>
      <c:legendPos val="t"/>
      <c:layout>
        <c:manualLayout>
          <c:xMode val="edge"/>
          <c:yMode val="edge"/>
          <c:x val="2.3271630197891035E-2"/>
          <c:y val="6.9610320674813347E-2"/>
          <c:w val="0.23648639410447214"/>
          <c:h val="9.4491576599977922E-2"/>
        </c:manualLayout>
      </c:layout>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Segoe UI" panose="020B050204020402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1"/>
      </a:solidFill>
      <a:round/>
    </a:ln>
    <a:effectLst>
      <a:glow rad="63500">
        <a:schemeClr val="accent1">
          <a:satMod val="175000"/>
          <a:alpha val="40000"/>
        </a:schemeClr>
      </a:glo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[Bank Analysis Excel.xlsx]KPI5!PivotTable5</c:name>
    <c:fmtId val="27"/>
  </c:pivotSource>
  <c:chart>
    <c:autoTitleDeleted val="1"/>
    <c:pivotFmts>
      <c:pivotFmt>
        <c:idx val="0"/>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38100" cap="flat" cmpd="dbl" algn="ctr">
            <a:solidFill>
              <a:schemeClr val="accent1"/>
            </a:solidFill>
            <a:miter lim="800000"/>
          </a:ln>
          <a:effectLst/>
        </c:spPr>
        <c:marker>
          <c:symbol val="circle"/>
          <c:size val="6"/>
          <c:spPr>
            <a:solidFill>
              <a:schemeClr val="accent2"/>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38100" cap="flat" cmpd="dbl" algn="ctr">
            <a:solidFill>
              <a:schemeClr val="accent1"/>
            </a:solidFill>
            <a:miter lim="800000"/>
          </a:ln>
          <a:effectLst/>
        </c:spPr>
        <c:marker>
          <c:symbol val="circle"/>
          <c:size val="6"/>
          <c:spPr>
            <a:solidFill>
              <a:schemeClr val="accent3"/>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38100" cap="flat" cmpd="dbl" algn="ctr">
            <a:solidFill>
              <a:schemeClr val="accent1"/>
            </a:solidFill>
            <a:miter lim="800000"/>
          </a:ln>
          <a:effectLst/>
        </c:spPr>
        <c:marker>
          <c:symbol val="circle"/>
          <c:size val="6"/>
          <c:spPr>
            <a:solidFill>
              <a:schemeClr val="accent4"/>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38100" cap="flat" cmpd="dbl" algn="ctr">
            <a:solidFill>
              <a:schemeClr val="accent1"/>
            </a:solidFill>
            <a:miter lim="800000"/>
          </a:ln>
          <a:effectLst/>
        </c:spPr>
        <c:marker>
          <c:symbol val="circle"/>
          <c:size val="6"/>
          <c:spPr>
            <a:solidFill>
              <a:schemeClr val="accent5"/>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38100" cap="flat" cmpd="dbl" algn="ctr">
            <a:solidFill>
              <a:schemeClr val="accent1"/>
            </a:solidFill>
            <a:miter lim="800000"/>
          </a:ln>
          <a:effectLst/>
        </c:spPr>
        <c:marker>
          <c:symbol val="circle"/>
          <c:size val="6"/>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38100" cap="flat" cmpd="dbl" algn="ctr">
            <a:solidFill>
              <a:schemeClr val="accent1"/>
            </a:solidFill>
            <a:miter lim="800000"/>
          </a:ln>
          <a:effectLst/>
        </c:spPr>
        <c:marker>
          <c:symbol val="circle"/>
          <c:size val="6"/>
          <c:spPr>
            <a:solidFill>
              <a:schemeClr val="accent2"/>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38100" cap="flat" cmpd="dbl" algn="ctr">
            <a:solidFill>
              <a:schemeClr val="accent1"/>
            </a:solidFill>
            <a:miter lim="800000"/>
          </a:ln>
          <a:effectLst/>
        </c:spPr>
        <c:marker>
          <c:symbol val="circle"/>
          <c:size val="6"/>
          <c:spPr>
            <a:solidFill>
              <a:schemeClr val="accent3"/>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38100" cap="flat" cmpd="dbl" algn="ctr">
            <a:solidFill>
              <a:schemeClr val="accent1"/>
            </a:solidFill>
            <a:miter lim="800000"/>
          </a:ln>
          <a:effectLst/>
        </c:spPr>
        <c:marker>
          <c:symbol val="circle"/>
          <c:size val="6"/>
          <c:spPr>
            <a:solidFill>
              <a:schemeClr val="accent4"/>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38100" cap="flat" cmpd="dbl" algn="ctr">
            <a:solidFill>
              <a:schemeClr val="accent1"/>
            </a:solidFill>
            <a:miter lim="800000"/>
          </a:ln>
          <a:effectLst/>
        </c:spPr>
        <c:marker>
          <c:symbol val="circle"/>
          <c:size val="6"/>
          <c:spPr>
            <a:solidFill>
              <a:schemeClr val="accent5"/>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38100" cap="flat" cmpd="dbl" algn="ctr">
            <a:solidFill>
              <a:srgbClr val="00B050"/>
            </a:solidFill>
            <a:miter lim="800000"/>
          </a:ln>
          <a:effectLst/>
        </c:spPr>
        <c:marker>
          <c:symbol val="circle"/>
          <c:size val="6"/>
          <c:spPr>
            <a:solidFill>
              <a:srgbClr val="00B050"/>
            </a:solidFill>
            <a:ln w="9525" cap="flat" cmpd="sng" algn="ctr">
              <a:solidFill>
                <a:srgbClr val="00B050"/>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38100" cap="flat" cmpd="dbl" algn="ctr">
            <a:solidFill>
              <a:schemeClr val="accent1"/>
            </a:solidFill>
            <a:miter lim="800000"/>
          </a:ln>
          <a:effectLst/>
        </c:spPr>
        <c:marker>
          <c:symbol val="circle"/>
          <c:size val="6"/>
          <c:spPr>
            <a:solidFill>
              <a:schemeClr val="accent2"/>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38100" cap="flat" cmpd="dbl" algn="ctr">
            <a:solidFill>
              <a:srgbClr val="7030A0"/>
            </a:solidFill>
            <a:miter lim="800000"/>
          </a:ln>
          <a:effectLst/>
        </c:spPr>
        <c:marker>
          <c:symbol val="circle"/>
          <c:size val="6"/>
          <c:spPr>
            <a:solidFill>
              <a:srgbClr val="7030A0"/>
            </a:solidFill>
            <a:ln w="9525" cap="flat" cmpd="sng" algn="ctr">
              <a:solidFill>
                <a:srgbClr val="7030A0"/>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38100" cap="flat" cmpd="dbl" algn="ctr">
            <a:solidFill>
              <a:schemeClr val="accent1">
                <a:lumMod val="60000"/>
                <a:lumOff val="40000"/>
              </a:schemeClr>
            </a:solidFill>
            <a:miter lim="800000"/>
          </a:ln>
          <a:effectLst/>
        </c:spPr>
        <c:marker>
          <c:symbol val="circle"/>
          <c:size val="6"/>
          <c:spPr>
            <a:solidFill>
              <a:schemeClr val="accent4"/>
            </a:solidFill>
            <a:ln w="9525" cap="flat" cmpd="sng" algn="ctr">
              <a:solidFill>
                <a:schemeClr val="accent1">
                  <a:lumMod val="60000"/>
                  <a:lumOff val="40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38100" cap="flat" cmpd="dbl" algn="ctr">
            <a:solidFill>
              <a:srgbClr val="FFC000"/>
            </a:solidFill>
            <a:miter lim="800000"/>
          </a:ln>
          <a:effectLst/>
        </c:spPr>
        <c:marker>
          <c:symbol val="circle"/>
          <c:size val="6"/>
          <c:spPr>
            <a:solidFill>
              <a:srgbClr val="FFC000"/>
            </a:solidFill>
            <a:ln w="9525" cap="flat" cmpd="sng" algn="ctr">
              <a:solidFill>
                <a:srgbClr val="FFC000"/>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38100" cap="flat" cmpd="dbl" algn="ctr">
            <a:solidFill>
              <a:schemeClr val="accent1"/>
            </a:solidFill>
            <a:miter lim="800000"/>
          </a:ln>
          <a:effectLst/>
        </c:spPr>
        <c:marker>
          <c:spPr>
            <a:solidFill>
              <a:schemeClr val="accent1"/>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38100" cap="flat" cmpd="dbl" algn="ctr">
            <a:solidFill>
              <a:srgbClr val="00B050"/>
            </a:solidFill>
            <a:miter lim="800000"/>
          </a:ln>
          <a:effectLst/>
        </c:spPr>
        <c:marker>
          <c:symbol val="circle"/>
          <c:size val="6"/>
          <c:spPr>
            <a:solidFill>
              <a:srgbClr val="00B050"/>
            </a:solidFill>
            <a:ln w="9525" cap="flat" cmpd="sng" algn="ctr">
              <a:solidFill>
                <a:srgbClr val="00B050"/>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38100" cap="flat" cmpd="dbl" algn="ctr">
            <a:solidFill>
              <a:schemeClr val="accent1"/>
            </a:solidFill>
            <a:miter lim="800000"/>
          </a:ln>
          <a:effectLst/>
        </c:spPr>
        <c:marker>
          <c:symbol val="circle"/>
          <c:size val="6"/>
          <c:spPr>
            <a:solidFill>
              <a:schemeClr val="accent2"/>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38100" cap="flat" cmpd="dbl" algn="ctr">
            <a:solidFill>
              <a:srgbClr val="7030A0"/>
            </a:solidFill>
            <a:miter lim="800000"/>
          </a:ln>
          <a:effectLst/>
        </c:spPr>
        <c:marker>
          <c:symbol val="circle"/>
          <c:size val="6"/>
          <c:spPr>
            <a:solidFill>
              <a:srgbClr val="7030A0"/>
            </a:solidFill>
            <a:ln w="9525" cap="flat" cmpd="sng" algn="ctr">
              <a:solidFill>
                <a:srgbClr val="7030A0"/>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38100" cap="flat" cmpd="dbl" algn="ctr">
            <a:solidFill>
              <a:schemeClr val="accent1">
                <a:lumMod val="60000"/>
                <a:lumOff val="40000"/>
              </a:schemeClr>
            </a:solidFill>
            <a:miter lim="800000"/>
          </a:ln>
          <a:effectLst/>
        </c:spPr>
        <c:marker>
          <c:symbol val="circle"/>
          <c:size val="6"/>
          <c:spPr>
            <a:solidFill>
              <a:schemeClr val="accent4"/>
            </a:solidFill>
            <a:ln w="9525" cap="flat" cmpd="sng" algn="ctr">
              <a:solidFill>
                <a:schemeClr val="accent1">
                  <a:lumMod val="60000"/>
                  <a:lumOff val="40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w="38100" cap="flat" cmpd="dbl" algn="ctr">
            <a:solidFill>
              <a:srgbClr val="FFC000"/>
            </a:solidFill>
            <a:miter lim="800000"/>
          </a:ln>
          <a:effectLst/>
        </c:spPr>
        <c:marker>
          <c:symbol val="circle"/>
          <c:size val="6"/>
          <c:spPr>
            <a:solidFill>
              <a:srgbClr val="FFC000"/>
            </a:solidFill>
            <a:ln w="9525" cap="flat" cmpd="sng" algn="ctr">
              <a:solidFill>
                <a:srgbClr val="FFC000"/>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w="38100" cap="flat" cmpd="dbl" algn="ctr">
            <a:solidFill>
              <a:srgbClr val="00B050"/>
            </a:solidFill>
            <a:miter lim="800000"/>
          </a:ln>
          <a:effectLst/>
        </c:spPr>
        <c:marker>
          <c:symbol val="circle"/>
          <c:size val="6"/>
          <c:spPr>
            <a:solidFill>
              <a:srgbClr val="00B050"/>
            </a:solidFill>
            <a:ln w="9525" cap="flat" cmpd="sng" algn="ctr">
              <a:solidFill>
                <a:srgbClr val="00B050"/>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w="38100" cap="flat" cmpd="dbl" algn="ctr">
            <a:solidFill>
              <a:schemeClr val="accent1"/>
            </a:solidFill>
            <a:miter lim="800000"/>
          </a:ln>
          <a:effectLst/>
        </c:spPr>
        <c:marker>
          <c:symbol val="circle"/>
          <c:size val="6"/>
          <c:spPr>
            <a:solidFill>
              <a:schemeClr val="accent2"/>
            </a:solidFill>
            <a:ln w="9525" cap="flat" cmpd="sng" algn="ctr">
              <a:solidFill>
                <a:schemeClr val="l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w="38100" cap="flat" cmpd="dbl" algn="ctr">
            <a:solidFill>
              <a:srgbClr val="7030A0"/>
            </a:solidFill>
            <a:miter lim="800000"/>
          </a:ln>
          <a:effectLst/>
        </c:spPr>
        <c:marker>
          <c:symbol val="circle"/>
          <c:size val="6"/>
          <c:spPr>
            <a:solidFill>
              <a:srgbClr val="7030A0"/>
            </a:solidFill>
            <a:ln w="9525" cap="flat" cmpd="sng" algn="ctr">
              <a:solidFill>
                <a:srgbClr val="7030A0"/>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w="38100" cap="flat" cmpd="dbl" algn="ctr">
            <a:solidFill>
              <a:schemeClr val="accent1">
                <a:lumMod val="60000"/>
                <a:lumOff val="40000"/>
              </a:schemeClr>
            </a:solidFill>
            <a:miter lim="800000"/>
          </a:ln>
          <a:effectLst/>
        </c:spPr>
        <c:marker>
          <c:symbol val="circle"/>
          <c:size val="6"/>
          <c:spPr>
            <a:solidFill>
              <a:schemeClr val="accent4"/>
            </a:solidFill>
            <a:ln w="9525" cap="flat" cmpd="sng" algn="ctr">
              <a:solidFill>
                <a:schemeClr val="accent1">
                  <a:lumMod val="60000"/>
                  <a:lumOff val="40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w="38100" cap="flat" cmpd="dbl" algn="ctr">
            <a:solidFill>
              <a:srgbClr val="FFC000"/>
            </a:solidFill>
            <a:miter lim="800000"/>
          </a:ln>
          <a:effectLst/>
        </c:spPr>
        <c:marker>
          <c:symbol val="circle"/>
          <c:size val="6"/>
          <c:spPr>
            <a:solidFill>
              <a:srgbClr val="FFC000"/>
            </a:solidFill>
            <a:ln w="9525" cap="flat" cmpd="sng" algn="ctr">
              <a:solidFill>
                <a:srgbClr val="FFC000"/>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5067938998729312E-2"/>
          <c:y val="9.1524055692748227E-2"/>
          <c:w val="0.88191955134666211"/>
          <c:h val="0.68885856770858356"/>
        </c:manualLayout>
      </c:layout>
      <c:lineChart>
        <c:grouping val="standard"/>
        <c:varyColors val="0"/>
        <c:ser>
          <c:idx val="0"/>
          <c:order val="0"/>
          <c:tx>
            <c:strRef>
              <c:f>'KPI5'!$B$3:$B$4</c:f>
              <c:strCache>
                <c:ptCount val="1"/>
                <c:pt idx="0">
                  <c:v>MORTGAGE</c:v>
                </c:pt>
              </c:strCache>
            </c:strRef>
          </c:tx>
          <c:spPr>
            <a:ln w="38100" cap="flat" cmpd="dbl" algn="ctr">
              <a:solidFill>
                <a:srgbClr val="00B050"/>
              </a:solidFill>
              <a:miter lim="800000"/>
            </a:ln>
            <a:effectLst/>
          </c:spPr>
          <c:marker>
            <c:symbol val="circle"/>
            <c:size val="6"/>
            <c:spPr>
              <a:solidFill>
                <a:srgbClr val="00B050"/>
              </a:solidFill>
              <a:ln w="9525" cap="flat" cmpd="sng" algn="ctr">
                <a:solidFill>
                  <a:srgbClr val="00B050"/>
                </a:solidFill>
                <a:round/>
              </a:ln>
              <a:effectLst/>
            </c:spPr>
          </c:marker>
          <c:cat>
            <c:strRef>
              <c:f>'KPI5'!$A$5:$A$17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'KPI5'!$B$5:$B$17</c:f>
              <c:numCache>
                <c:formatCode>General</c:formatCode>
                <c:ptCount val="12"/>
                <c:pt idx="0">
                  <c:v>1294</c:v>
                </c:pt>
                <c:pt idx="1">
                  <c:v>1404</c:v>
                </c:pt>
                <c:pt idx="2">
                  <c:v>1633</c:v>
                </c:pt>
                <c:pt idx="3">
                  <c:v>1414</c:v>
                </c:pt>
                <c:pt idx="4">
                  <c:v>2073</c:v>
                </c:pt>
                <c:pt idx="5">
                  <c:v>1290</c:v>
                </c:pt>
                <c:pt idx="6">
                  <c:v>1460</c:v>
                </c:pt>
                <c:pt idx="7">
                  <c:v>1453</c:v>
                </c:pt>
                <c:pt idx="8">
                  <c:v>1386</c:v>
                </c:pt>
                <c:pt idx="9">
                  <c:v>1460</c:v>
                </c:pt>
                <c:pt idx="10">
                  <c:v>1313</c:v>
                </c:pt>
                <c:pt idx="11">
                  <c:v>1452</c:v>
                </c:pt>
              </c:numCache>
            </c:numRef>
          </c:val>
          <c:smooth val="0"/>
          <c:extLst>
            <c:ext xmlns:c16="http://schemas.microsoft.com/office/drawing/2014/chart" uri="{C3380CC4-5D6E-409C-BE32-E72D297353CC}">
              <c16:uniqueId val="{00000000-6AF5-4873-9F7C-1080B2DD44AF}"/>
            </c:ext>
          </c:extLst>
        </c:ser>
        <c:ser>
          <c:idx val="1"/>
          <c:order val="1"/>
          <c:tx>
            <c:strRef>
              <c:f>'KPI5'!$C$3:$C$4</c:f>
              <c:strCache>
                <c:ptCount val="1"/>
                <c:pt idx="0">
                  <c:v>NONE</c:v>
                </c:pt>
              </c:strCache>
            </c:strRef>
          </c:tx>
          <c:spPr>
            <a:ln w="38100" cap="flat" cmpd="dbl" algn="ctr">
              <a:solidFill>
                <a:schemeClr val="accent2"/>
              </a:solidFill>
              <a:miter lim="800000"/>
            </a:ln>
            <a:effectLst/>
          </c:spPr>
          <c:marker>
            <c:symbol val="circle"/>
            <c:size val="6"/>
            <c:spPr>
              <a:solidFill>
                <a:schemeClr val="accent2"/>
              </a:solidFill>
              <a:ln w="9525" cap="flat" cmpd="sng" algn="ctr">
                <a:solidFill>
                  <a:schemeClr val="lt1"/>
                </a:solidFill>
                <a:round/>
              </a:ln>
              <a:effectLst/>
            </c:spPr>
          </c:marker>
          <c:cat>
            <c:strRef>
              <c:f>'KPI5'!$A$5:$A$17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'KPI5'!$C$5:$C$17</c:f>
              <c:numCache>
                <c:formatCode>General</c:formatCode>
                <c:ptCount val="12"/>
                <c:pt idx="1">
                  <c:v>1</c:v>
                </c:pt>
                <c:pt idx="8">
                  <c:v>2</c:v>
                </c:pt>
              </c:numCache>
            </c:numRef>
          </c:val>
          <c:smooth val="0"/>
          <c:extLst>
            <c:ext xmlns:c16="http://schemas.microsoft.com/office/drawing/2014/chart" uri="{C3380CC4-5D6E-409C-BE32-E72D297353CC}">
              <c16:uniqueId val="{00000001-6AF5-4873-9F7C-1080B2DD44AF}"/>
            </c:ext>
          </c:extLst>
        </c:ser>
        <c:ser>
          <c:idx val="2"/>
          <c:order val="2"/>
          <c:tx>
            <c:strRef>
              <c:f>'KPI5'!$D$3:$D$4</c:f>
              <c:strCache>
                <c:ptCount val="1"/>
                <c:pt idx="0">
                  <c:v>OTHER</c:v>
                </c:pt>
              </c:strCache>
            </c:strRef>
          </c:tx>
          <c:spPr>
            <a:ln w="38100" cap="flat" cmpd="dbl" algn="ctr">
              <a:solidFill>
                <a:srgbClr val="7030A0"/>
              </a:solidFill>
              <a:miter lim="800000"/>
            </a:ln>
            <a:effectLst/>
          </c:spPr>
          <c:marker>
            <c:symbol val="circle"/>
            <c:size val="6"/>
            <c:spPr>
              <a:solidFill>
                <a:srgbClr val="7030A0"/>
              </a:solidFill>
              <a:ln w="9525" cap="flat" cmpd="sng" algn="ctr">
                <a:solidFill>
                  <a:srgbClr val="7030A0"/>
                </a:solidFill>
                <a:round/>
              </a:ln>
              <a:effectLst/>
            </c:spPr>
          </c:marker>
          <c:cat>
            <c:strRef>
              <c:f>'KPI5'!$A$5:$A$17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'KPI5'!$D$5:$D$17</c:f>
              <c:numCache>
                <c:formatCode>General</c:formatCode>
                <c:ptCount val="12"/>
                <c:pt idx="0">
                  <c:v>1</c:v>
                </c:pt>
                <c:pt idx="1">
                  <c:v>9</c:v>
                </c:pt>
                <c:pt idx="2">
                  <c:v>13</c:v>
                </c:pt>
                <c:pt idx="3">
                  <c:v>9</c:v>
                </c:pt>
                <c:pt idx="4">
                  <c:v>11</c:v>
                </c:pt>
                <c:pt idx="5">
                  <c:v>8</c:v>
                </c:pt>
                <c:pt idx="6">
                  <c:v>9</c:v>
                </c:pt>
                <c:pt idx="7">
                  <c:v>7</c:v>
                </c:pt>
                <c:pt idx="8">
                  <c:v>8</c:v>
                </c:pt>
                <c:pt idx="9">
                  <c:v>7</c:v>
                </c:pt>
                <c:pt idx="10">
                  <c:v>8</c:v>
                </c:pt>
                <c:pt idx="11">
                  <c:v>6</c:v>
                </c:pt>
              </c:numCache>
            </c:numRef>
          </c:val>
          <c:smooth val="0"/>
          <c:extLst>
            <c:ext xmlns:c16="http://schemas.microsoft.com/office/drawing/2014/chart" uri="{C3380CC4-5D6E-409C-BE32-E72D297353CC}">
              <c16:uniqueId val="{00000002-6AF5-4873-9F7C-1080B2DD44AF}"/>
            </c:ext>
          </c:extLst>
        </c:ser>
        <c:ser>
          <c:idx val="3"/>
          <c:order val="3"/>
          <c:tx>
            <c:strRef>
              <c:f>'KPI5'!$E$3:$E$4</c:f>
              <c:strCache>
                <c:ptCount val="1"/>
                <c:pt idx="0">
                  <c:v>OWN</c:v>
                </c:pt>
              </c:strCache>
            </c:strRef>
          </c:tx>
          <c:spPr>
            <a:ln w="38100" cap="flat" cmpd="dbl" algn="ctr">
              <a:solidFill>
                <a:schemeClr val="accent1">
                  <a:lumMod val="60000"/>
                  <a:lumOff val="40000"/>
                </a:schemeClr>
              </a:solidFill>
              <a:miter lim="800000"/>
            </a:ln>
            <a:effectLst/>
          </c:spPr>
          <c:marker>
            <c:symbol val="circle"/>
            <c:size val="6"/>
            <c:spPr>
              <a:solidFill>
                <a:schemeClr val="accent4"/>
              </a:solidFill>
              <a:ln w="9525" cap="flat" cmpd="sng" algn="ctr">
                <a:solidFill>
                  <a:schemeClr val="accent1">
                    <a:lumMod val="60000"/>
                    <a:lumOff val="40000"/>
                  </a:schemeClr>
                </a:solidFill>
                <a:round/>
              </a:ln>
              <a:effectLst/>
            </c:spPr>
          </c:marker>
          <c:cat>
            <c:strRef>
              <c:f>'KPI5'!$A$5:$A$17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'KPI5'!$E$5:$E$17</c:f>
              <c:numCache>
                <c:formatCode>General</c:formatCode>
                <c:ptCount val="12"/>
                <c:pt idx="0">
                  <c:v>243</c:v>
                </c:pt>
                <c:pt idx="1">
                  <c:v>277</c:v>
                </c:pt>
                <c:pt idx="2">
                  <c:v>276</c:v>
                </c:pt>
                <c:pt idx="3">
                  <c:v>232</c:v>
                </c:pt>
                <c:pt idx="4">
                  <c:v>311</c:v>
                </c:pt>
                <c:pt idx="5">
                  <c:v>221</c:v>
                </c:pt>
                <c:pt idx="6">
                  <c:v>245</c:v>
                </c:pt>
                <c:pt idx="7">
                  <c:v>243</c:v>
                </c:pt>
                <c:pt idx="8">
                  <c:v>204</c:v>
                </c:pt>
                <c:pt idx="9">
                  <c:v>268</c:v>
                </c:pt>
                <c:pt idx="10">
                  <c:v>247</c:v>
                </c:pt>
                <c:pt idx="11">
                  <c:v>278</c:v>
                </c:pt>
              </c:numCache>
            </c:numRef>
          </c:val>
          <c:smooth val="0"/>
          <c:extLst>
            <c:ext xmlns:c16="http://schemas.microsoft.com/office/drawing/2014/chart" uri="{C3380CC4-5D6E-409C-BE32-E72D297353CC}">
              <c16:uniqueId val="{00000003-6AF5-4873-9F7C-1080B2DD44AF}"/>
            </c:ext>
          </c:extLst>
        </c:ser>
        <c:ser>
          <c:idx val="4"/>
          <c:order val="4"/>
          <c:tx>
            <c:strRef>
              <c:f>'KPI5'!$F$3:$F$4</c:f>
              <c:strCache>
                <c:ptCount val="1"/>
                <c:pt idx="0">
                  <c:v>RENT</c:v>
                </c:pt>
              </c:strCache>
            </c:strRef>
          </c:tx>
          <c:spPr>
            <a:ln w="38100" cap="flat" cmpd="dbl" algn="ctr">
              <a:solidFill>
                <a:srgbClr val="FFC000"/>
              </a:solidFill>
              <a:miter lim="800000"/>
            </a:ln>
            <a:effectLst/>
          </c:spPr>
          <c:marker>
            <c:symbol val="circle"/>
            <c:size val="6"/>
            <c:spPr>
              <a:solidFill>
                <a:srgbClr val="FFC000"/>
              </a:solidFill>
              <a:ln w="9525" cap="flat" cmpd="sng" algn="ctr">
                <a:solidFill>
                  <a:srgbClr val="FFC000"/>
                </a:solidFill>
                <a:round/>
              </a:ln>
              <a:effectLst/>
            </c:spPr>
          </c:marker>
          <c:cat>
            <c:strRef>
              <c:f>'KPI5'!$A$5:$A$17</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'KPI5'!$F$5:$F$17</c:f>
              <c:numCache>
                <c:formatCode>General</c:formatCode>
                <c:ptCount val="12"/>
                <c:pt idx="0">
                  <c:v>1496</c:v>
                </c:pt>
                <c:pt idx="1">
                  <c:v>1515</c:v>
                </c:pt>
                <c:pt idx="2">
                  <c:v>1834</c:v>
                </c:pt>
                <c:pt idx="3">
                  <c:v>1545</c:v>
                </c:pt>
                <c:pt idx="4">
                  <c:v>1885</c:v>
                </c:pt>
                <c:pt idx="5">
                  <c:v>1409</c:v>
                </c:pt>
                <c:pt idx="6">
                  <c:v>1505</c:v>
                </c:pt>
                <c:pt idx="7">
                  <c:v>1531</c:v>
                </c:pt>
                <c:pt idx="8">
                  <c:v>1413</c:v>
                </c:pt>
                <c:pt idx="9">
                  <c:v>1535</c:v>
                </c:pt>
                <c:pt idx="10">
                  <c:v>1374</c:v>
                </c:pt>
                <c:pt idx="11">
                  <c:v>1771</c:v>
                </c:pt>
              </c:numCache>
            </c:numRef>
          </c:val>
          <c:smooth val="0"/>
          <c:extLst>
            <c:ext xmlns:c16="http://schemas.microsoft.com/office/drawing/2014/chart" uri="{C3380CC4-5D6E-409C-BE32-E72D297353CC}">
              <c16:uniqueId val="{00000004-6AF5-4873-9F7C-1080B2DD44AF}"/>
            </c:ext>
          </c:extLst>
        </c:ser>
        <c:dLbls>
          <c:showLegendKey val="0"/>
          <c:showVal val="0"/>
          <c:showCatName val="0"/>
          <c:showSerName val="0"/>
          <c:showPercent val="0"/>
          <c:showBubbleSize val="0"/>
        </c:dLbls>
        <c:marker val="1"/>
        <c:smooth val="0"/>
        <c:axId val="1222317344"/>
        <c:axId val="1222316864"/>
      </c:lineChart>
      <c:catAx>
        <c:axId val="1222317344"/>
        <c:scaling>
          <c:orientation val="minMax"/>
        </c:scaling>
        <c:delete val="0"/>
        <c:axPos val="b"/>
        <c:majorGridlines>
          <c:spPr>
            <a:ln w="9525" cap="flat" cmpd="sng" algn="ctr">
              <a:solidFill>
                <a:schemeClr val="tx1">
                  <a:lumMod val="15000"/>
                  <a:lumOff val="85000"/>
                  <a:alpha val="32000"/>
                </a:schemeClr>
              </a:solidFill>
              <a:round/>
            </a:ln>
            <a:effectLst/>
          </c:spPr>
        </c:majorGridlines>
        <c:minorGridlines>
          <c:spPr>
            <a:ln>
              <a:solidFill>
                <a:schemeClr val="tx1">
                  <a:lumMod val="5000"/>
                  <a:lumOff val="95000"/>
                  <a:alpha val="32000"/>
                </a:schemeClr>
              </a:solidFill>
            </a:ln>
            <a:effectLst/>
          </c:spPr>
        </c:min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DLaM Display" panose="02010000000000000000" pitchFamily="2" charset="0"/>
                <a:ea typeface="ADLaM Display" panose="02010000000000000000" pitchFamily="2" charset="0"/>
                <a:cs typeface="ADLaM Display" panose="02010000000000000000" pitchFamily="2" charset="0"/>
              </a:defRPr>
            </a:pPr>
            <a:endParaRPr lang="en-US"/>
          </a:p>
        </c:txPr>
        <c:crossAx val="1222316864"/>
        <c:crosses val="autoZero"/>
        <c:auto val="1"/>
        <c:lblAlgn val="ctr"/>
        <c:lblOffset val="100"/>
        <c:noMultiLvlLbl val="0"/>
      </c:catAx>
      <c:valAx>
        <c:axId val="1222316864"/>
        <c:scaling>
          <c:orientation val="minMax"/>
        </c:scaling>
        <c:delete val="0"/>
        <c:axPos val="l"/>
        <c:majorGridlines>
          <c:spPr>
            <a:ln w="9525" cap="flat" cmpd="sng" algn="ctr">
              <a:solidFill>
                <a:schemeClr val="tx1">
                  <a:lumMod val="15000"/>
                  <a:lumOff val="85000"/>
                  <a:alpha val="32000"/>
                </a:schemeClr>
              </a:solidFill>
              <a:round/>
            </a:ln>
            <a:effectLst/>
          </c:spPr>
        </c:majorGridlines>
        <c:minorGridlines>
          <c:spPr>
            <a:ln>
              <a:solidFill>
                <a:schemeClr val="tx1">
                  <a:lumMod val="5000"/>
                  <a:lumOff val="95000"/>
                  <a:alpha val="32000"/>
                </a:schemeClr>
              </a:solidFill>
            </a:ln>
            <a:effectLst/>
          </c:spPr>
        </c:minorGridlines>
        <c:numFmt formatCode="General" sourceLinked="1"/>
        <c:majorTickMark val="none"/>
        <c:minorTickMark val="none"/>
        <c:tickLblPos val="nextTo"/>
        <c:spPr>
          <a:noFill/>
          <a:ln w="3175" cap="flat" cmpd="sng" algn="ctr">
            <a:solidFill>
              <a:schemeClr val="tx1">
                <a:lumMod val="15000"/>
                <a:lumOff val="85000"/>
              </a:schemeClr>
            </a:solidFill>
            <a:round/>
            <a:tailEnd type="none" w="med" len="lg"/>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ADLaM Display" panose="02010000000000000000" pitchFamily="2" charset="0"/>
                <a:ea typeface="ADLaM Display" panose="02010000000000000000" pitchFamily="2" charset="0"/>
                <a:cs typeface="ADLaM Display" panose="02010000000000000000" pitchFamily="2" charset="0"/>
              </a:defRPr>
            </a:pPr>
            <a:endParaRPr lang="en-US"/>
          </a:p>
        </c:txPr>
        <c:crossAx val="1222317344"/>
        <c:crosses val="autoZero"/>
        <c:crossBetween val="between"/>
      </c:valAx>
      <c:spPr>
        <a:noFill/>
        <a:ln>
          <a:noFill/>
        </a:ln>
        <a:effectLst/>
      </c:spPr>
    </c:plotArea>
    <c:legend>
      <c:legendPos val="b"/>
      <c:layout>
        <c:manualLayout>
          <c:xMode val="edge"/>
          <c:yMode val="edge"/>
          <c:x val="7.1293026711272273E-2"/>
          <c:y val="0.87872990554525277"/>
          <c:w val="0.8574139465774554"/>
          <c:h val="7.8827645031736823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ADLaM Display" panose="02010000000000000000" pitchFamily="2" charset="0"/>
              <a:ea typeface="ADLaM Display" panose="02010000000000000000" pitchFamily="2" charset="0"/>
              <a:cs typeface="ADLaM Display" panose="02010000000000000000" pitchFamily="2"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rgbClr val="F6D935"/>
      </a:solidFill>
      <a:round/>
    </a:ln>
    <a:effectLst>
      <a:glow rad="63500">
        <a:schemeClr val="accent4">
          <a:satMod val="175000"/>
          <a:alpha val="40000"/>
        </a:schemeClr>
      </a:glow>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4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55">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37">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38100" cap="flat" cmpd="dbl" algn="ctr">
        <a:solidFill>
          <a:schemeClr val="phClr"/>
        </a:solidFill>
        <a:miter lim="800000"/>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lt1"/>
        </a:solidFill>
        <a:round/>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tx1"/>
    </cs:fontRef>
    <cs:spPr>
      <a:ln w="9525">
        <a:solidFill>
          <a:schemeClr val="tx1">
            <a:lumMod val="35000"/>
            <a:lumOff val="65000"/>
          </a:schemeClr>
        </a:solidFill>
      </a:ln>
    </cs:spPr>
  </cs:dropLine>
  <cs:errorBar>
    <cs:lnRef idx="0"/>
    <cs:fillRef idx="0"/>
    <cs:effectRef idx="0"/>
    <cs:fontRef idx="minor">
      <a:schemeClr val="tx1"/>
    </cs:fontRef>
    <cs:spPr>
      <a:ln w="9525">
        <a:solidFill>
          <a:schemeClr val="tx1">
            <a:lumMod val="65000"/>
            <a:lumOff val="35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alpha val="32000"/>
          </a:schemeClr>
        </a:solidFill>
        <a:round/>
      </a:ln>
    </cs:spPr>
  </cs:gridlineMajor>
  <cs:gridlineMinor>
    <cs:lnRef idx="0"/>
    <cs:fillRef idx="0"/>
    <cs:effectRef idx="0"/>
    <cs:fontRef idx="minor">
      <a:schemeClr val="tx1"/>
    </cs:fontRef>
    <cs:spPr>
      <a:ln>
        <a:solidFill>
          <a:schemeClr val="tx1">
            <a:lumMod val="5000"/>
            <a:lumOff val="95000"/>
            <a:alpha val="32000"/>
          </a:schemeClr>
        </a:solidFill>
      </a:ln>
    </cs:spPr>
  </cs:gridlineMinor>
  <cs:hiLoLine>
    <cs:lnRef idx="0"/>
    <cs:fillRef idx="0"/>
    <cs:effectRef idx="0"/>
    <cs:fontRef idx="minor">
      <a:schemeClr val="tx1"/>
    </cs:fontRef>
    <cs:spPr>
      <a:ln w="9525">
        <a:solidFill>
          <a:schemeClr val="tx1"/>
        </a:solidFill>
      </a:ln>
    </cs:spPr>
  </cs:hiLoLine>
  <cs:leaderLine>
    <cs:lnRef idx="0"/>
    <cs:fillRef idx="0"/>
    <cs:effectRef idx="0"/>
    <cs:fontRef idx="minor">
      <a:schemeClr val="tx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cs:fontRef>
    <cs:spPr>
      <a:ln w="3175" cap="flat" cmpd="sng" algn="ctr">
        <a:solidFill>
          <a:schemeClr val="tx1">
            <a:lumMod val="15000"/>
            <a:lumOff val="85000"/>
          </a:schemeClr>
        </a:solidFill>
        <a:round/>
        <a:tailEnd type="none" w="med" len="lg"/>
      </a:ln>
    </cs:spPr>
    <cs:defRPr sz="900" kern="1200"/>
  </cs:seriesAxis>
  <cs:seriesLine>
    <cs:lnRef idx="0"/>
    <cs:fillRef idx="0"/>
    <cs:effectRef idx="0"/>
    <cs:fontRef idx="minor">
      <a:schemeClr val="tx1"/>
    </cs:fontRef>
    <cs:spPr>
      <a:ln w="9525">
        <a:solidFill>
          <a:schemeClr val="tx1">
            <a:lumMod val="35000"/>
            <a:lumOff val="65000"/>
          </a:schemeClr>
        </a:solidFill>
      </a:ln>
    </cs:spPr>
  </cs:seriesLine>
  <cs:title>
    <cs:lnRef idx="0"/>
    <cs:fillRef idx="0"/>
    <cs:effectRef idx="0"/>
    <cs:fontRef idx="minor">
      <a:schemeClr val="tx1">
        <a:lumMod val="50000"/>
        <a:lumOff val="50000"/>
      </a:schemeClr>
    </cs:fontRef>
    <cs:defRPr sz="1800" b="1" kern="1200" cap="all" spc="150" baseline="0"/>
  </cs:title>
  <cs:trendline>
    <cs:lnRef idx="0">
      <cs:styleClr val="auto"/>
    </cs:lnRef>
    <cs:fillRef idx="0"/>
    <cs:effectRef idx="0"/>
    <cs:fontRef idx="minor">
      <a:schemeClr val="tx1"/>
    </cs:fontRef>
    <cs:spPr>
      <a:ln w="12700" cap="rnd"/>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3175" cap="flat" cmpd="sng" algn="ctr">
        <a:solidFill>
          <a:schemeClr val="tx1">
            <a:lumMod val="15000"/>
            <a:lumOff val="85000"/>
          </a:schemeClr>
        </a:solidFill>
        <a:round/>
        <a:tailEnd type="none" w="med" len="lg"/>
      </a:ln>
    </cs:spPr>
    <cs:defRPr sz="900" kern="1200"/>
  </cs:valueAxis>
  <cs:wall>
    <cs:lnRef idx="0"/>
    <cs:fillRef idx="0"/>
    <cs:effectRef idx="0"/>
    <cs:fontRef idx="minor">
      <a:schemeClr val="tx1"/>
    </cs:fontRef>
  </cs:wall>
</cs:chartStyle>
</file>

<file path=ppt/drawings/drawing1.xml><?xml version="1.0" encoding="utf-8"?>
<c:userShapes xmlns:c="http://schemas.openxmlformats.org/drawingml/2006/chart">
  <cdr:relSizeAnchor xmlns:cdr="http://schemas.openxmlformats.org/drawingml/2006/chartDrawing">
    <cdr:from>
      <cdr:x>0.22064</cdr:x>
      <cdr:y>0.31673</cdr:y>
    </cdr:from>
    <cdr:to>
      <cdr:x>0.76512</cdr:x>
      <cdr:y>0.65836</cdr:y>
    </cdr:to>
    <cdr:sp macro="" textlink="">
      <cdr:nvSpPr>
        <cdr:cNvPr id="2" name="TextBox 1">
          <a:extLst xmlns:a="http://schemas.openxmlformats.org/drawingml/2006/main">
            <a:ext uri="{FF2B5EF4-FFF2-40B4-BE49-F238E27FC236}">
              <a16:creationId xmlns:a16="http://schemas.microsoft.com/office/drawing/2014/main" id="{3166186E-8AE1-559A-CABF-F3A7BED6A556}"/>
            </a:ext>
          </a:extLst>
        </cdr:cNvPr>
        <cdr:cNvSpPr txBox="1"/>
      </cdr:nvSpPr>
      <cdr:spPr>
        <a:xfrm xmlns:a="http://schemas.openxmlformats.org/drawingml/2006/main">
          <a:off x="944880" y="678180"/>
          <a:ext cx="2331720" cy="73152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a:p>
      </cdr:txBody>
    </cdr:sp>
  </cdr:relSizeAnchor>
</c:userShape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22T15:43:02.378"/>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22T15:56:26.139"/>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22T15:43:02.378"/>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4-22T15:43:02.378"/>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hdphoto1.wdp>
</file>

<file path=ppt/media/image1.jpeg>
</file>

<file path=ppt/media/image10.jp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889436-5BC9-4886-A29A-D2E5AAA0227D}" type="datetimeFigureOut">
              <a:rPr lang="en-IN" smtClean="0"/>
              <a:t>22-04-2024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41AF68-B68F-4F3A-A2D6-11CF829AD254}" type="slidenum">
              <a:rPr lang="en-IN" smtClean="0"/>
              <a:t>‹#›</a:t>
            </a:fld>
            <a:endParaRPr lang="en-IN"/>
          </a:p>
        </p:txBody>
      </p:sp>
    </p:spTree>
    <p:extLst>
      <p:ext uri="{BB962C8B-B14F-4D97-AF65-F5344CB8AC3E}">
        <p14:creationId xmlns:p14="http://schemas.microsoft.com/office/powerpoint/2010/main" val="20075386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541AF68-B68F-4F3A-A2D6-11CF829AD254}" type="slidenum">
              <a:rPr lang="en-IN" smtClean="0"/>
              <a:t>6</a:t>
            </a:fld>
            <a:endParaRPr lang="en-IN"/>
          </a:p>
        </p:txBody>
      </p:sp>
    </p:spTree>
    <p:extLst>
      <p:ext uri="{BB962C8B-B14F-4D97-AF65-F5344CB8AC3E}">
        <p14:creationId xmlns:p14="http://schemas.microsoft.com/office/powerpoint/2010/main" val="2310550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541AF68-B68F-4F3A-A2D6-11CF829AD254}" type="slidenum">
              <a:rPr lang="en-IN" smtClean="0"/>
              <a:t>9</a:t>
            </a:fld>
            <a:endParaRPr lang="en-IN"/>
          </a:p>
        </p:txBody>
      </p:sp>
    </p:spTree>
    <p:extLst>
      <p:ext uri="{BB962C8B-B14F-4D97-AF65-F5344CB8AC3E}">
        <p14:creationId xmlns:p14="http://schemas.microsoft.com/office/powerpoint/2010/main" val="471898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541AF68-B68F-4F3A-A2D6-11CF829AD254}" type="slidenum">
              <a:rPr lang="en-IN" smtClean="0"/>
              <a:t>10</a:t>
            </a:fld>
            <a:endParaRPr lang="en-IN"/>
          </a:p>
        </p:txBody>
      </p:sp>
    </p:spTree>
    <p:extLst>
      <p:ext uri="{BB962C8B-B14F-4D97-AF65-F5344CB8AC3E}">
        <p14:creationId xmlns:p14="http://schemas.microsoft.com/office/powerpoint/2010/main" val="2978214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4/22/2024</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7811393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473497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289090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91233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75851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15021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56556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43739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44632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3036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4/22/2024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72191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4/22/2024</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2099095936"/>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advisoryexcellence.com/the-different-types-of-loans-and-how-to-choose/"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www.informabtl.com/3-ejemplos-de-insights-que-tienes-que-aprender/" TargetMode="External"/><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webstockreview.net/explore/conclusion-clipart/" TargetMode="External"/><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hyperlink" Target="https://www.vecteezy.com/vector-art/182452-thank-you-lettering-typography"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aiophotoz.com/photos/business-teamwork-clip-art.html" TargetMode="External"/><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1.xml"/><Relationship Id="rId1" Type="http://schemas.openxmlformats.org/officeDocument/2006/relationships/slideLayout" Target="../slideLayouts/slideLayout7.xml"/><Relationship Id="rId6" Type="http://schemas.openxmlformats.org/officeDocument/2006/relationships/hyperlink" Target="https://group.goodenergy.co.uk/financial-history/kpis/default.aspx" TargetMode="Externa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chart" Target="../charts/char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3.xml"/><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ustomXml" Target="../ink/ink4.xml"/><Relationship Id="rId1" Type="http://schemas.openxmlformats.org/officeDocument/2006/relationships/slideLayout" Target="../slideLayouts/slideLayout7.xml"/><Relationship Id="rId4" Type="http://schemas.openxmlformats.org/officeDocument/2006/relationships/chart" Target="../charts/chart3.xml"/></Relationships>
</file>

<file path=ppt/slides/_rels/slide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678CC48C-9275-4EFA-9B84-8E818500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7B03A5-C70A-C793-1190-7481992BCE80}"/>
              </a:ext>
            </a:extLst>
          </p:cNvPr>
          <p:cNvSpPr>
            <a:spLocks noGrp="1"/>
          </p:cNvSpPr>
          <p:nvPr>
            <p:ph type="ctrTitle"/>
          </p:nvPr>
        </p:nvSpPr>
        <p:spPr>
          <a:xfrm>
            <a:off x="640080" y="4838848"/>
            <a:ext cx="10908792" cy="1069848"/>
          </a:xfrm>
        </p:spPr>
        <p:txBody>
          <a:bodyPr anchor="ctr">
            <a:noAutofit/>
          </a:bodyPr>
          <a:lstStyle/>
          <a:p>
            <a:pPr algn="ctr"/>
            <a:r>
              <a:rPr lang="en-US" sz="8800" dirty="0">
                <a:latin typeface="ADLaM Display" panose="02010000000000000000" pitchFamily="2" charset="0"/>
                <a:ea typeface="ADLaM Display" panose="02010000000000000000" pitchFamily="2" charset="0"/>
                <a:cs typeface="ADLaM Display" panose="02010000000000000000" pitchFamily="2" charset="0"/>
              </a:rPr>
              <a:t>Bank Loan Analysis</a:t>
            </a:r>
            <a:endParaRPr lang="en-IN" sz="8800" dirty="0">
              <a:latin typeface="ADLaM Display" panose="02010000000000000000" pitchFamily="2" charset="0"/>
              <a:ea typeface="ADLaM Display" panose="02010000000000000000" pitchFamily="2" charset="0"/>
              <a:cs typeface="ADLaM Display" panose="02010000000000000000" pitchFamily="2" charset="0"/>
            </a:endParaRPr>
          </a:p>
        </p:txBody>
      </p:sp>
      <p:pic>
        <p:nvPicPr>
          <p:cNvPr id="4" name="Picture 3" descr="A person handing money to another person&#10;&#10;Description automatically generated">
            <a:extLst>
              <a:ext uri="{FF2B5EF4-FFF2-40B4-BE49-F238E27FC236}">
                <a16:creationId xmlns:a16="http://schemas.microsoft.com/office/drawing/2014/main" id="{ED97E5DD-7800-A064-6D2A-523B2921F6D0}"/>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20545" b="27883"/>
          <a:stretch/>
        </p:blipFill>
        <p:spPr>
          <a:xfrm>
            <a:off x="20" y="10"/>
            <a:ext cx="12191979" cy="4196972"/>
          </a:xfrm>
          <a:custGeom>
            <a:avLst/>
            <a:gdLst/>
            <a:ahLst/>
            <a:cxnLst/>
            <a:rect l="l" t="t" r="r" b="b"/>
            <a:pathLst>
              <a:path w="12191999" h="4196982">
                <a:moveTo>
                  <a:pt x="0" y="0"/>
                </a:moveTo>
                <a:lnTo>
                  <a:pt x="12191999" y="0"/>
                </a:lnTo>
                <a:lnTo>
                  <a:pt x="12191999" y="4170459"/>
                </a:lnTo>
                <a:lnTo>
                  <a:pt x="11986461" y="4175111"/>
                </a:lnTo>
                <a:cubicBezTo>
                  <a:pt x="11912297" y="4174136"/>
                  <a:pt x="11838168" y="4170508"/>
                  <a:pt x="11764214" y="4164231"/>
                </a:cubicBezTo>
                <a:cubicBezTo>
                  <a:pt x="11656850" y="4156227"/>
                  <a:pt x="11548596" y="4145173"/>
                  <a:pt x="11441995" y="4165502"/>
                </a:cubicBezTo>
                <a:cubicBezTo>
                  <a:pt x="11324975" y="4187991"/>
                  <a:pt x="11208081" y="4188118"/>
                  <a:pt x="11090044" y="4182401"/>
                </a:cubicBezTo>
                <a:cubicBezTo>
                  <a:pt x="10989160" y="4177573"/>
                  <a:pt x="10888657" y="4152161"/>
                  <a:pt x="10787011" y="4178970"/>
                </a:cubicBezTo>
                <a:cubicBezTo>
                  <a:pt x="10776897" y="4180444"/>
                  <a:pt x="10766592" y="4180012"/>
                  <a:pt x="10756643" y="4177700"/>
                </a:cubicBezTo>
                <a:cubicBezTo>
                  <a:pt x="10645468" y="4162326"/>
                  <a:pt x="10533530" y="4174904"/>
                  <a:pt x="10421973" y="4170584"/>
                </a:cubicBezTo>
                <a:cubicBezTo>
                  <a:pt x="10370515" y="4168551"/>
                  <a:pt x="10318040" y="4169695"/>
                  <a:pt x="10267216" y="4164231"/>
                </a:cubicBezTo>
                <a:cubicBezTo>
                  <a:pt x="10150577" y="4151780"/>
                  <a:pt x="10034192" y="4145173"/>
                  <a:pt x="9918824" y="4174523"/>
                </a:cubicBezTo>
                <a:cubicBezTo>
                  <a:pt x="9885153" y="4182439"/>
                  <a:pt x="9850745" y="4186695"/>
                  <a:pt x="9816160" y="4187229"/>
                </a:cubicBezTo>
                <a:cubicBezTo>
                  <a:pt x="9703206" y="4191295"/>
                  <a:pt x="9590632" y="4183544"/>
                  <a:pt x="9478059" y="4177191"/>
                </a:cubicBezTo>
                <a:cubicBezTo>
                  <a:pt x="9399918" y="4172744"/>
                  <a:pt x="9321904" y="4163088"/>
                  <a:pt x="9243637" y="4171220"/>
                </a:cubicBezTo>
                <a:cubicBezTo>
                  <a:pt x="9198150" y="4175921"/>
                  <a:pt x="9152282" y="4175921"/>
                  <a:pt x="9106795" y="4171220"/>
                </a:cubicBezTo>
                <a:cubicBezTo>
                  <a:pt x="9022962" y="4161398"/>
                  <a:pt x="8938380" y="4159568"/>
                  <a:pt x="8854204" y="4165756"/>
                </a:cubicBezTo>
                <a:cubicBezTo>
                  <a:pt x="8728543" y="4176556"/>
                  <a:pt x="8603010" y="4185577"/>
                  <a:pt x="8476969" y="4168424"/>
                </a:cubicBezTo>
                <a:cubicBezTo>
                  <a:pt x="8405486" y="4157192"/>
                  <a:pt x="8332808" y="4155871"/>
                  <a:pt x="8260970" y="4164486"/>
                </a:cubicBezTo>
                <a:cubicBezTo>
                  <a:pt x="8089823" y="4188500"/>
                  <a:pt x="7918295" y="4180749"/>
                  <a:pt x="7746767" y="4170839"/>
                </a:cubicBezTo>
                <a:cubicBezTo>
                  <a:pt x="7632160" y="4164104"/>
                  <a:pt x="7517046" y="4151780"/>
                  <a:pt x="7402693" y="4168043"/>
                </a:cubicBezTo>
                <a:cubicBezTo>
                  <a:pt x="7256831" y="4188372"/>
                  <a:pt x="7110841" y="4181638"/>
                  <a:pt x="6964597" y="4175667"/>
                </a:cubicBezTo>
                <a:cubicBezTo>
                  <a:pt x="6857233" y="4171220"/>
                  <a:pt x="6749742" y="4157751"/>
                  <a:pt x="6642124" y="4174396"/>
                </a:cubicBezTo>
                <a:cubicBezTo>
                  <a:pt x="6631045" y="4175908"/>
                  <a:pt x="6619775" y="4174777"/>
                  <a:pt x="6609216" y="4171093"/>
                </a:cubicBezTo>
                <a:cubicBezTo>
                  <a:pt x="6568379" y="4157650"/>
                  <a:pt x="6524595" y="4155846"/>
                  <a:pt x="6482793" y="4165883"/>
                </a:cubicBezTo>
                <a:cubicBezTo>
                  <a:pt x="6405669" y="4182782"/>
                  <a:pt x="6328672" y="4190151"/>
                  <a:pt x="6250150" y="4174777"/>
                </a:cubicBezTo>
                <a:cubicBezTo>
                  <a:pt x="6217254" y="4167891"/>
                  <a:pt x="6183521" y="4165883"/>
                  <a:pt x="6150028" y="4168806"/>
                </a:cubicBezTo>
                <a:cubicBezTo>
                  <a:pt x="6020175" y="4181766"/>
                  <a:pt x="5890068" y="4176683"/>
                  <a:pt x="5760087" y="4174142"/>
                </a:cubicBezTo>
                <a:cubicBezTo>
                  <a:pt x="5521345" y="4169695"/>
                  <a:pt x="5282477" y="4174142"/>
                  <a:pt x="5044242" y="4151399"/>
                </a:cubicBezTo>
                <a:cubicBezTo>
                  <a:pt x="4979506" y="4145237"/>
                  <a:pt x="4914326" y="4141297"/>
                  <a:pt x="4849272" y="4142076"/>
                </a:cubicBezTo>
                <a:cubicBezTo>
                  <a:pt x="4784218" y="4142854"/>
                  <a:pt x="4719291" y="4148349"/>
                  <a:pt x="4655063" y="4161055"/>
                </a:cubicBezTo>
                <a:cubicBezTo>
                  <a:pt x="4447578" y="4201332"/>
                  <a:pt x="4239457" y="4203874"/>
                  <a:pt x="4029811" y="4187610"/>
                </a:cubicBezTo>
                <a:cubicBezTo>
                  <a:pt x="3943792" y="4180876"/>
                  <a:pt x="3857774" y="4169695"/>
                  <a:pt x="3771375" y="4171855"/>
                </a:cubicBezTo>
                <a:cubicBezTo>
                  <a:pt x="3623225" y="4175794"/>
                  <a:pt x="3474948" y="4167789"/>
                  <a:pt x="3326672" y="4169822"/>
                </a:cubicBezTo>
                <a:cubicBezTo>
                  <a:pt x="3322669" y="4170394"/>
                  <a:pt x="3318578" y="4169860"/>
                  <a:pt x="3314855" y="4168297"/>
                </a:cubicBezTo>
                <a:cubicBezTo>
                  <a:pt x="3278008" y="4143013"/>
                  <a:pt x="3237604" y="4152796"/>
                  <a:pt x="3199487" y="4159403"/>
                </a:cubicBezTo>
                <a:cubicBezTo>
                  <a:pt x="3072810" y="4181384"/>
                  <a:pt x="2946260" y="4192184"/>
                  <a:pt x="2817550" y="4175158"/>
                </a:cubicBezTo>
                <a:cubicBezTo>
                  <a:pt x="2694647" y="4157332"/>
                  <a:pt x="2569990" y="4155109"/>
                  <a:pt x="2446541" y="4168551"/>
                </a:cubicBezTo>
                <a:cubicBezTo>
                  <a:pt x="2276791" y="4188372"/>
                  <a:pt x="2107677" y="4184179"/>
                  <a:pt x="1938308" y="4168551"/>
                </a:cubicBezTo>
                <a:cubicBezTo>
                  <a:pt x="1869570" y="4162199"/>
                  <a:pt x="1799815" y="4151399"/>
                  <a:pt x="1731712" y="4167281"/>
                </a:cubicBezTo>
                <a:cubicBezTo>
                  <a:pt x="1647854" y="4186721"/>
                  <a:pt x="1564250" y="4180368"/>
                  <a:pt x="1480137" y="4176048"/>
                </a:cubicBezTo>
                <a:cubicBezTo>
                  <a:pt x="1373663" y="4170457"/>
                  <a:pt x="1267442" y="4154321"/>
                  <a:pt x="1160586" y="4167027"/>
                </a:cubicBezTo>
                <a:cubicBezTo>
                  <a:pt x="1111161" y="4172871"/>
                  <a:pt x="1062116" y="4182147"/>
                  <a:pt x="1012055" y="4179733"/>
                </a:cubicBezTo>
                <a:cubicBezTo>
                  <a:pt x="873562" y="4173380"/>
                  <a:pt x="735196" y="4165883"/>
                  <a:pt x="596449" y="4167027"/>
                </a:cubicBezTo>
                <a:cubicBezTo>
                  <a:pt x="538383" y="4167408"/>
                  <a:pt x="480699" y="4169314"/>
                  <a:pt x="422887" y="4173507"/>
                </a:cubicBezTo>
                <a:cubicBezTo>
                  <a:pt x="315015" y="4181384"/>
                  <a:pt x="207524" y="4170711"/>
                  <a:pt x="100033" y="4166900"/>
                </a:cubicBezTo>
                <a:lnTo>
                  <a:pt x="0" y="4171381"/>
                </a:lnTo>
                <a:close/>
              </a:path>
            </a:pathLst>
          </a:custGeom>
        </p:spPr>
      </p:pic>
    </p:spTree>
    <p:extLst>
      <p:ext uri="{BB962C8B-B14F-4D97-AF65-F5344CB8AC3E}">
        <p14:creationId xmlns:p14="http://schemas.microsoft.com/office/powerpoint/2010/main" val="1375137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0" name="Rectangle 19">
            <a:extLst>
              <a:ext uri="{FF2B5EF4-FFF2-40B4-BE49-F238E27FC236}">
                <a16:creationId xmlns:a16="http://schemas.microsoft.com/office/drawing/2014/main" id="{457344D1-E597-42B3-8E85-6D7036E54A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56733" y="5463634"/>
            <a:ext cx="1371600" cy="27432"/>
          </a:xfrm>
          <a:custGeom>
            <a:avLst/>
            <a:gdLst>
              <a:gd name="connsiteX0" fmla="*/ 0 w 1371600"/>
              <a:gd name="connsiteY0" fmla="*/ 0 h 27432"/>
              <a:gd name="connsiteX1" fmla="*/ 713232 w 1371600"/>
              <a:gd name="connsiteY1" fmla="*/ 0 h 27432"/>
              <a:gd name="connsiteX2" fmla="*/ 1371600 w 1371600"/>
              <a:gd name="connsiteY2" fmla="*/ 0 h 27432"/>
              <a:gd name="connsiteX3" fmla="*/ 1371600 w 1371600"/>
              <a:gd name="connsiteY3" fmla="*/ 27432 h 27432"/>
              <a:gd name="connsiteX4" fmla="*/ 699516 w 1371600"/>
              <a:gd name="connsiteY4" fmla="*/ 27432 h 27432"/>
              <a:gd name="connsiteX5" fmla="*/ 0 w 1371600"/>
              <a:gd name="connsiteY5" fmla="*/ 27432 h 27432"/>
              <a:gd name="connsiteX6" fmla="*/ 0 w 1371600"/>
              <a:gd name="connsiteY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27432" fill="none" extrusionOk="0">
                <a:moveTo>
                  <a:pt x="0" y="0"/>
                </a:moveTo>
                <a:cubicBezTo>
                  <a:pt x="196943" y="-1146"/>
                  <a:pt x="408267" y="-21226"/>
                  <a:pt x="713232" y="0"/>
                </a:cubicBezTo>
                <a:cubicBezTo>
                  <a:pt x="1018197" y="21226"/>
                  <a:pt x="1176465" y="-24520"/>
                  <a:pt x="1371600" y="0"/>
                </a:cubicBezTo>
                <a:cubicBezTo>
                  <a:pt x="1372004" y="8629"/>
                  <a:pt x="1371042" y="13798"/>
                  <a:pt x="1371600" y="27432"/>
                </a:cubicBezTo>
                <a:cubicBezTo>
                  <a:pt x="1106086" y="14473"/>
                  <a:pt x="951335" y="17231"/>
                  <a:pt x="699516" y="27432"/>
                </a:cubicBezTo>
                <a:cubicBezTo>
                  <a:pt x="447697" y="37633"/>
                  <a:pt x="283433" y="6518"/>
                  <a:pt x="0" y="27432"/>
                </a:cubicBezTo>
                <a:cubicBezTo>
                  <a:pt x="-583" y="21140"/>
                  <a:pt x="532" y="8001"/>
                  <a:pt x="0" y="0"/>
                </a:cubicBezTo>
                <a:close/>
              </a:path>
              <a:path w="1371600" h="27432" stroke="0" extrusionOk="0">
                <a:moveTo>
                  <a:pt x="0" y="0"/>
                </a:moveTo>
                <a:cubicBezTo>
                  <a:pt x="220136" y="-18051"/>
                  <a:pt x="430173" y="10591"/>
                  <a:pt x="672084" y="0"/>
                </a:cubicBezTo>
                <a:cubicBezTo>
                  <a:pt x="913995" y="-10591"/>
                  <a:pt x="1164723" y="30754"/>
                  <a:pt x="1371600" y="0"/>
                </a:cubicBezTo>
                <a:cubicBezTo>
                  <a:pt x="1372182" y="10360"/>
                  <a:pt x="1371123" y="21444"/>
                  <a:pt x="1371600" y="27432"/>
                </a:cubicBezTo>
                <a:cubicBezTo>
                  <a:pt x="1072365" y="46142"/>
                  <a:pt x="961528" y="35455"/>
                  <a:pt x="685800" y="27432"/>
                </a:cubicBezTo>
                <a:cubicBezTo>
                  <a:pt x="410072" y="19409"/>
                  <a:pt x="276398" y="11099"/>
                  <a:pt x="0" y="27432"/>
                </a:cubicBezTo>
                <a:cubicBezTo>
                  <a:pt x="1155" y="18353"/>
                  <a:pt x="-485" y="9869"/>
                  <a:pt x="0" y="0"/>
                </a:cubicBezTo>
                <a:close/>
              </a:path>
            </a:pathLst>
          </a:custGeom>
          <a:solidFill>
            <a:srgbClr val="F07732"/>
          </a:solidFill>
          <a:ln w="38100" cap="rnd">
            <a:solidFill>
              <a:srgbClr val="F0773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8259F69-55E0-38A7-D576-CD4319BC33B1}"/>
              </a:ext>
            </a:extLst>
          </p:cNvPr>
          <p:cNvSpPr txBox="1"/>
          <p:nvPr/>
        </p:nvSpPr>
        <p:spPr>
          <a:xfrm>
            <a:off x="4415242" y="4542503"/>
            <a:ext cx="7773710" cy="2099453"/>
          </a:xfrm>
          <a:prstGeom prst="rect">
            <a:avLst/>
          </a:prstGeom>
        </p:spPr>
        <p:txBody>
          <a:bodyPr vert="horz" lIns="91440" tIns="45720" rIns="91440" bIns="45720" rtlCol="0" anchor="ctr">
            <a:noAutofit/>
          </a:bodyPr>
          <a:lstStyle/>
          <a:p>
            <a:pPr marL="285750" indent="-285750">
              <a:buFont typeface="Wingdings" panose="05000000000000000000" pitchFamily="2" charset="2"/>
              <a:buChar char="§"/>
            </a:pPr>
            <a:r>
              <a:rPr lang="en-US" sz="1400" dirty="0">
                <a:latin typeface="Amasis MT Pro Medium" panose="02040604050005020304" pitchFamily="18" charset="0"/>
              </a:rPr>
              <a:t>This KPI indicates Year wise Home Ownership Vs last payment date status.</a:t>
            </a:r>
          </a:p>
          <a:p>
            <a:pPr marL="285750" indent="-285750">
              <a:buFont typeface="Wingdings" panose="05000000000000000000" pitchFamily="2" charset="2"/>
              <a:buChar char="§"/>
            </a:pPr>
            <a:endParaRPr lang="en-US" sz="1400" dirty="0">
              <a:latin typeface="Amasis MT Pro Medium" panose="02040604050005020304" pitchFamily="18" charset="0"/>
            </a:endParaRPr>
          </a:p>
          <a:p>
            <a:pPr marL="285750" indent="-285750">
              <a:buFont typeface="Wingdings" panose="05000000000000000000" pitchFamily="2" charset="2"/>
              <a:buChar char="§"/>
            </a:pPr>
            <a:r>
              <a:rPr lang="en-US" sz="1400" dirty="0">
                <a:latin typeface="Amasis MT Pro Medium" panose="02040604050005020304" pitchFamily="18" charset="0"/>
              </a:rPr>
              <a:t>The Home Ownerships are Rent, Mortgage, Own and Others.</a:t>
            </a:r>
          </a:p>
          <a:p>
            <a:pPr marL="285750" indent="-285750">
              <a:buFont typeface="Wingdings" panose="05000000000000000000" pitchFamily="2" charset="2"/>
              <a:buChar char="§"/>
            </a:pPr>
            <a:endParaRPr lang="en-US" sz="1400" dirty="0">
              <a:latin typeface="Amasis MT Pro Medium" panose="02040604050005020304" pitchFamily="18" charset="0"/>
            </a:endParaRPr>
          </a:p>
          <a:p>
            <a:pPr marL="285750" indent="-285750">
              <a:buFont typeface="Wingdings" panose="05000000000000000000" pitchFamily="2" charset="2"/>
              <a:buChar char="§"/>
            </a:pPr>
            <a:r>
              <a:rPr lang="en-US" sz="1400" dirty="0">
                <a:latin typeface="Amasis MT Pro Medium" panose="02040604050005020304" pitchFamily="18" charset="0"/>
              </a:rPr>
              <a:t> For Mortgage Total payment amount is </a:t>
            </a:r>
            <a:r>
              <a:rPr lang="en-US" sz="1400" dirty="0">
                <a:solidFill>
                  <a:srgbClr val="00B0F0"/>
                </a:solidFill>
                <a:latin typeface="Amasis MT Pro Medium" panose="02040604050005020304" pitchFamily="18" charset="0"/>
              </a:rPr>
              <a:t>$224M </a:t>
            </a:r>
            <a:r>
              <a:rPr lang="en-US" sz="1400" dirty="0">
                <a:latin typeface="Amasis MT Pro Medium" panose="02040604050005020304" pitchFamily="18" charset="0"/>
              </a:rPr>
              <a:t>in percentage it is 50.29%,and the others has least loan amount of </a:t>
            </a:r>
            <a:r>
              <a:rPr lang="en-US" sz="1400" dirty="0">
                <a:solidFill>
                  <a:srgbClr val="00B0F0"/>
                </a:solidFill>
                <a:latin typeface="Amasis MT Pro Medium" panose="02040604050005020304" pitchFamily="18" charset="0"/>
              </a:rPr>
              <a:t>$1M </a:t>
            </a:r>
            <a:r>
              <a:rPr lang="en-US" sz="1400" dirty="0">
                <a:latin typeface="Amasis MT Pro Medium" panose="02040604050005020304" pitchFamily="18" charset="0"/>
              </a:rPr>
              <a:t>in percentage it is 0.23</a:t>
            </a:r>
          </a:p>
        </p:txBody>
      </p:sp>
      <p:sp>
        <p:nvSpPr>
          <p:cNvPr id="10" name="TextBox 9">
            <a:extLst>
              <a:ext uri="{FF2B5EF4-FFF2-40B4-BE49-F238E27FC236}">
                <a16:creationId xmlns:a16="http://schemas.microsoft.com/office/drawing/2014/main" id="{0F3C8152-ECC5-3C30-E06C-314E81B4C152}"/>
              </a:ext>
            </a:extLst>
          </p:cNvPr>
          <p:cNvSpPr txBox="1"/>
          <p:nvPr/>
        </p:nvSpPr>
        <p:spPr>
          <a:xfrm>
            <a:off x="1158453" y="5015685"/>
            <a:ext cx="2815600" cy="923330"/>
          </a:xfrm>
          <a:prstGeom prst="rect">
            <a:avLst/>
          </a:prstGeom>
          <a:noFill/>
        </p:spPr>
        <p:txBody>
          <a:bodyPr wrap="square">
            <a:spAutoFit/>
          </a:bodyPr>
          <a:lstStyle/>
          <a:p>
            <a:pPr algn="ctr"/>
            <a:r>
              <a:rPr lang="en-IN" sz="1800" b="1" dirty="0">
                <a:latin typeface="ADLaM Display" panose="02010000000000000000" pitchFamily="2" charset="0"/>
                <a:ea typeface="ADLaM Display" panose="02010000000000000000" pitchFamily="2" charset="0"/>
                <a:cs typeface="ADLaM Display" panose="02010000000000000000" pitchFamily="2" charset="0"/>
              </a:rPr>
              <a:t>Home Ownership</a:t>
            </a:r>
            <a:r>
              <a:rPr lang="en-IN" sz="1800" b="1" baseline="0" dirty="0">
                <a:latin typeface="ADLaM Display" panose="02010000000000000000" pitchFamily="2" charset="0"/>
                <a:ea typeface="ADLaM Display" panose="02010000000000000000" pitchFamily="2" charset="0"/>
                <a:cs typeface="ADLaM Display" panose="02010000000000000000" pitchFamily="2" charset="0"/>
              </a:rPr>
              <a:t> </a:t>
            </a:r>
          </a:p>
          <a:p>
            <a:pPr algn="ctr"/>
            <a:r>
              <a:rPr lang="en-IN" sz="1800" b="1" baseline="0" dirty="0">
                <a:latin typeface="ADLaM Display" panose="02010000000000000000" pitchFamily="2" charset="0"/>
                <a:ea typeface="ADLaM Display" panose="02010000000000000000" pitchFamily="2" charset="0"/>
                <a:cs typeface="ADLaM Display" panose="02010000000000000000" pitchFamily="2" charset="0"/>
              </a:rPr>
              <a:t>Vs </a:t>
            </a:r>
          </a:p>
          <a:p>
            <a:r>
              <a:rPr lang="en-IN" sz="1800" b="1" baseline="0" dirty="0">
                <a:latin typeface="ADLaM Display" panose="02010000000000000000" pitchFamily="2" charset="0"/>
                <a:ea typeface="ADLaM Display" panose="02010000000000000000" pitchFamily="2" charset="0"/>
                <a:cs typeface="ADLaM Display" panose="02010000000000000000" pitchFamily="2" charset="0"/>
              </a:rPr>
              <a:t>Last Payment Date Stats</a:t>
            </a:r>
          </a:p>
        </p:txBody>
      </p:sp>
      <p:sp>
        <p:nvSpPr>
          <p:cNvPr id="14" name="TextBox 13">
            <a:extLst>
              <a:ext uri="{FF2B5EF4-FFF2-40B4-BE49-F238E27FC236}">
                <a16:creationId xmlns:a16="http://schemas.microsoft.com/office/drawing/2014/main" id="{A332C1DB-4EA0-D32B-CF1E-AB0C66DC4977}"/>
              </a:ext>
            </a:extLst>
          </p:cNvPr>
          <p:cNvSpPr txBox="1"/>
          <p:nvPr/>
        </p:nvSpPr>
        <p:spPr>
          <a:xfrm>
            <a:off x="2045898" y="350726"/>
            <a:ext cx="7979265" cy="523220"/>
          </a:xfrm>
          <a:prstGeom prst="rect">
            <a:avLst/>
          </a:prstGeom>
          <a:noFill/>
        </p:spPr>
        <p:txBody>
          <a:bodyPr wrap="square">
            <a:spAutoFit/>
          </a:bodyPr>
          <a:lstStyle/>
          <a:p>
            <a:r>
              <a:rPr lang="en-IN" sz="2800" b="1" dirty="0">
                <a:latin typeface="ADLaM Display" panose="02010000000000000000" pitchFamily="2" charset="0"/>
                <a:ea typeface="ADLaM Display" panose="02010000000000000000" pitchFamily="2" charset="0"/>
                <a:cs typeface="ADLaM Display" panose="02010000000000000000" pitchFamily="2" charset="0"/>
              </a:rPr>
              <a:t>Home Ownership</a:t>
            </a:r>
            <a:r>
              <a:rPr lang="en-IN" sz="2800" b="1" baseline="0" dirty="0">
                <a:latin typeface="ADLaM Display" panose="02010000000000000000" pitchFamily="2" charset="0"/>
                <a:ea typeface="ADLaM Display" panose="02010000000000000000" pitchFamily="2" charset="0"/>
                <a:cs typeface="ADLaM Display" panose="02010000000000000000" pitchFamily="2" charset="0"/>
              </a:rPr>
              <a:t> Vs Last Payment Date Stats</a:t>
            </a:r>
          </a:p>
        </p:txBody>
      </p:sp>
      <p:graphicFrame>
        <p:nvGraphicFramePr>
          <p:cNvPr id="2" name="Chart 1">
            <a:extLst>
              <a:ext uri="{FF2B5EF4-FFF2-40B4-BE49-F238E27FC236}">
                <a16:creationId xmlns:a16="http://schemas.microsoft.com/office/drawing/2014/main" id="{2F8BB0F5-9906-44D6-B0F3-DF9521E41D95}"/>
              </a:ext>
            </a:extLst>
          </p:cNvPr>
          <p:cNvGraphicFramePr>
            <a:graphicFrameLocks/>
          </p:cNvGraphicFramePr>
          <p:nvPr>
            <p:extLst>
              <p:ext uri="{D42A27DB-BD31-4B8C-83A1-F6EECF244321}">
                <p14:modId xmlns:p14="http://schemas.microsoft.com/office/powerpoint/2010/main" val="1940239200"/>
              </p:ext>
            </p:extLst>
          </p:nvPr>
        </p:nvGraphicFramePr>
        <p:xfrm>
          <a:off x="717263" y="1167214"/>
          <a:ext cx="10636536" cy="337528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56157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8A8D901-A3D4-47FE-97FD-FE3651741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6A25EA3-DCAC-BD15-2E72-36D23A711F24}"/>
              </a:ext>
            </a:extLst>
          </p:cNvPr>
          <p:cNvPicPr>
            <a:picLocks noChangeAspect="1"/>
          </p:cNvPicPr>
          <p:nvPr/>
        </p:nvPicPr>
        <p:blipFill rotWithShape="1">
          <a:blip r:embed="rId2"/>
          <a:srcRect l="282" r="777"/>
          <a:stretch/>
        </p:blipFill>
        <p:spPr>
          <a:xfrm>
            <a:off x="244282" y="502182"/>
            <a:ext cx="11700387" cy="5853635"/>
          </a:xfrm>
          <a:custGeom>
            <a:avLst/>
            <a:gdLst/>
            <a:ahLst/>
            <a:cxnLst/>
            <a:rect l="l" t="t" r="r" b="b"/>
            <a:pathLst>
              <a:path w="12188952" h="6168721">
                <a:moveTo>
                  <a:pt x="0" y="0"/>
                </a:moveTo>
                <a:lnTo>
                  <a:pt x="12188952" y="0"/>
                </a:lnTo>
                <a:lnTo>
                  <a:pt x="12188952" y="6140172"/>
                </a:lnTo>
                <a:lnTo>
                  <a:pt x="11986461" y="6135590"/>
                </a:lnTo>
                <a:cubicBezTo>
                  <a:pt x="11912297" y="6136565"/>
                  <a:pt x="11838168" y="6140192"/>
                  <a:pt x="11764214" y="6146469"/>
                </a:cubicBezTo>
                <a:cubicBezTo>
                  <a:pt x="11656850" y="6154473"/>
                  <a:pt x="11548596" y="6165527"/>
                  <a:pt x="11441995" y="6145198"/>
                </a:cubicBezTo>
                <a:cubicBezTo>
                  <a:pt x="11324975" y="6122709"/>
                  <a:pt x="11208081" y="6122582"/>
                  <a:pt x="11090044" y="6128299"/>
                </a:cubicBezTo>
                <a:cubicBezTo>
                  <a:pt x="10989160" y="6133127"/>
                  <a:pt x="10888657" y="6158539"/>
                  <a:pt x="10787011" y="6131730"/>
                </a:cubicBezTo>
                <a:cubicBezTo>
                  <a:pt x="10776897" y="6130256"/>
                  <a:pt x="10766592" y="6130688"/>
                  <a:pt x="10756643" y="6133000"/>
                </a:cubicBezTo>
                <a:cubicBezTo>
                  <a:pt x="10645468" y="6148374"/>
                  <a:pt x="10533530" y="6135796"/>
                  <a:pt x="10421973" y="6140116"/>
                </a:cubicBezTo>
                <a:cubicBezTo>
                  <a:pt x="10370515" y="6142149"/>
                  <a:pt x="10318040" y="6141005"/>
                  <a:pt x="10267216" y="6146469"/>
                </a:cubicBezTo>
                <a:cubicBezTo>
                  <a:pt x="10150577" y="6158920"/>
                  <a:pt x="10034192" y="6165527"/>
                  <a:pt x="9918824" y="6136177"/>
                </a:cubicBezTo>
                <a:cubicBezTo>
                  <a:pt x="9885153" y="6128261"/>
                  <a:pt x="9850745" y="6124005"/>
                  <a:pt x="9816160" y="6123471"/>
                </a:cubicBezTo>
                <a:cubicBezTo>
                  <a:pt x="9703206" y="6119405"/>
                  <a:pt x="9590632" y="6127156"/>
                  <a:pt x="9478059" y="6133509"/>
                </a:cubicBezTo>
                <a:cubicBezTo>
                  <a:pt x="9399918" y="6137956"/>
                  <a:pt x="9321904" y="6147612"/>
                  <a:pt x="9243637" y="6139480"/>
                </a:cubicBezTo>
                <a:cubicBezTo>
                  <a:pt x="9198150" y="6134779"/>
                  <a:pt x="9152282" y="6134779"/>
                  <a:pt x="9106795" y="6139480"/>
                </a:cubicBezTo>
                <a:cubicBezTo>
                  <a:pt x="9022962" y="6149302"/>
                  <a:pt x="8938380" y="6151132"/>
                  <a:pt x="8854204" y="6144944"/>
                </a:cubicBezTo>
                <a:cubicBezTo>
                  <a:pt x="8728543" y="6134144"/>
                  <a:pt x="8603010" y="6125123"/>
                  <a:pt x="8476969" y="6142276"/>
                </a:cubicBezTo>
                <a:cubicBezTo>
                  <a:pt x="8405486" y="6153508"/>
                  <a:pt x="8332808" y="6154829"/>
                  <a:pt x="8260970" y="6146214"/>
                </a:cubicBezTo>
                <a:cubicBezTo>
                  <a:pt x="8089823" y="6122200"/>
                  <a:pt x="7918295" y="6129951"/>
                  <a:pt x="7746767" y="6139861"/>
                </a:cubicBezTo>
                <a:cubicBezTo>
                  <a:pt x="7632160" y="6146596"/>
                  <a:pt x="7517046" y="6158920"/>
                  <a:pt x="7402693" y="6142657"/>
                </a:cubicBezTo>
                <a:cubicBezTo>
                  <a:pt x="7256831" y="6122328"/>
                  <a:pt x="7110841" y="6129062"/>
                  <a:pt x="6964597" y="6135033"/>
                </a:cubicBezTo>
                <a:cubicBezTo>
                  <a:pt x="6857233" y="6139480"/>
                  <a:pt x="6749742" y="6152949"/>
                  <a:pt x="6642124" y="6136304"/>
                </a:cubicBezTo>
                <a:cubicBezTo>
                  <a:pt x="6631045" y="6134792"/>
                  <a:pt x="6619775" y="6135923"/>
                  <a:pt x="6609216" y="6139607"/>
                </a:cubicBezTo>
                <a:cubicBezTo>
                  <a:pt x="6568379" y="6153050"/>
                  <a:pt x="6524595" y="6154854"/>
                  <a:pt x="6482793" y="6144817"/>
                </a:cubicBezTo>
                <a:cubicBezTo>
                  <a:pt x="6405669" y="6127918"/>
                  <a:pt x="6328672" y="6120549"/>
                  <a:pt x="6250150" y="6135923"/>
                </a:cubicBezTo>
                <a:cubicBezTo>
                  <a:pt x="6217254" y="6142809"/>
                  <a:pt x="6183521" y="6144817"/>
                  <a:pt x="6150028" y="6141894"/>
                </a:cubicBezTo>
                <a:cubicBezTo>
                  <a:pt x="6020175" y="6128934"/>
                  <a:pt x="5890068" y="6134017"/>
                  <a:pt x="5760087" y="6136558"/>
                </a:cubicBezTo>
                <a:cubicBezTo>
                  <a:pt x="5521345" y="6141005"/>
                  <a:pt x="5282477" y="6136558"/>
                  <a:pt x="5044242" y="6159301"/>
                </a:cubicBezTo>
                <a:cubicBezTo>
                  <a:pt x="4979506" y="6165463"/>
                  <a:pt x="4914326" y="6169403"/>
                  <a:pt x="4849272" y="6168624"/>
                </a:cubicBezTo>
                <a:cubicBezTo>
                  <a:pt x="4784218" y="6167846"/>
                  <a:pt x="4719291" y="6162351"/>
                  <a:pt x="4655063" y="6149645"/>
                </a:cubicBezTo>
                <a:cubicBezTo>
                  <a:pt x="4447578" y="6109368"/>
                  <a:pt x="4239457" y="6106826"/>
                  <a:pt x="4029811" y="6123090"/>
                </a:cubicBezTo>
                <a:cubicBezTo>
                  <a:pt x="3943792" y="6129824"/>
                  <a:pt x="3857774" y="6141005"/>
                  <a:pt x="3771375" y="6138845"/>
                </a:cubicBezTo>
                <a:cubicBezTo>
                  <a:pt x="3623225" y="6134906"/>
                  <a:pt x="3474948" y="6142911"/>
                  <a:pt x="3326672" y="6140878"/>
                </a:cubicBezTo>
                <a:cubicBezTo>
                  <a:pt x="3322669" y="6140306"/>
                  <a:pt x="3318578" y="6140840"/>
                  <a:pt x="3314855" y="6142403"/>
                </a:cubicBezTo>
                <a:cubicBezTo>
                  <a:pt x="3278008" y="6167687"/>
                  <a:pt x="3237604" y="6157904"/>
                  <a:pt x="3199487" y="6151297"/>
                </a:cubicBezTo>
                <a:cubicBezTo>
                  <a:pt x="3072810" y="6129316"/>
                  <a:pt x="2946260" y="6118516"/>
                  <a:pt x="2817550" y="6135542"/>
                </a:cubicBezTo>
                <a:cubicBezTo>
                  <a:pt x="2694647" y="6153368"/>
                  <a:pt x="2569990" y="6155591"/>
                  <a:pt x="2446541" y="6142149"/>
                </a:cubicBezTo>
                <a:cubicBezTo>
                  <a:pt x="2276791" y="6122328"/>
                  <a:pt x="2107677" y="6126521"/>
                  <a:pt x="1938308" y="6142149"/>
                </a:cubicBezTo>
                <a:cubicBezTo>
                  <a:pt x="1869570" y="6148501"/>
                  <a:pt x="1799815" y="6159301"/>
                  <a:pt x="1731712" y="6143419"/>
                </a:cubicBezTo>
                <a:cubicBezTo>
                  <a:pt x="1647854" y="6123979"/>
                  <a:pt x="1564250" y="6130332"/>
                  <a:pt x="1480137" y="6134652"/>
                </a:cubicBezTo>
                <a:cubicBezTo>
                  <a:pt x="1373663" y="6140243"/>
                  <a:pt x="1267442" y="6156379"/>
                  <a:pt x="1160586" y="6143673"/>
                </a:cubicBezTo>
                <a:cubicBezTo>
                  <a:pt x="1111161" y="6137829"/>
                  <a:pt x="1062116" y="6128553"/>
                  <a:pt x="1012055" y="6130967"/>
                </a:cubicBezTo>
                <a:cubicBezTo>
                  <a:pt x="873562" y="6137320"/>
                  <a:pt x="735196" y="6144817"/>
                  <a:pt x="596449" y="6143673"/>
                </a:cubicBezTo>
                <a:cubicBezTo>
                  <a:pt x="538383" y="6143292"/>
                  <a:pt x="480699" y="6141386"/>
                  <a:pt x="422887" y="6137193"/>
                </a:cubicBezTo>
                <a:cubicBezTo>
                  <a:pt x="315015" y="6129316"/>
                  <a:pt x="207524" y="6139989"/>
                  <a:pt x="100033" y="6143800"/>
                </a:cubicBezTo>
                <a:lnTo>
                  <a:pt x="0" y="6139320"/>
                </a:lnTo>
                <a:lnTo>
                  <a:pt x="0" y="3424755"/>
                </a:lnTo>
                <a:close/>
              </a:path>
            </a:pathLst>
          </a:custGeom>
        </p:spPr>
      </p:pic>
    </p:spTree>
    <p:extLst>
      <p:ext uri="{BB962C8B-B14F-4D97-AF65-F5344CB8AC3E}">
        <p14:creationId xmlns:p14="http://schemas.microsoft.com/office/powerpoint/2010/main" val="3706280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 name="Rectangle 64">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67" name="Rectangle 66">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237DE5"/>
          </a:solidFill>
          <a:ln w="38100" cap="rnd">
            <a:solidFill>
              <a:srgbClr val="237DE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C08A7D4-E058-A2A5-20DA-7D05F61FB806}"/>
              </a:ext>
            </a:extLst>
          </p:cNvPr>
          <p:cNvSpPr txBox="1"/>
          <p:nvPr/>
        </p:nvSpPr>
        <p:spPr>
          <a:xfrm>
            <a:off x="5297762" y="2706624"/>
            <a:ext cx="6251110" cy="3483864"/>
          </a:xfrm>
          <a:prstGeom prst="rect">
            <a:avLst/>
          </a:prstGeom>
        </p:spPr>
        <p:txBody>
          <a:bodyPr vert="horz" lIns="91440" tIns="45720" rIns="91440" bIns="45720" rtlCol="0">
            <a:normAutofit/>
          </a:bodyPr>
          <a:lstStyle/>
          <a:p>
            <a:pPr marL="285750" indent="-228600">
              <a:lnSpc>
                <a:spcPct val="110000"/>
              </a:lnSpc>
              <a:spcAft>
                <a:spcPts val="600"/>
              </a:spcAft>
              <a:buFont typeface="Arial" panose="020B0604020202020204" pitchFamily="34" charset="0"/>
              <a:buChar char="•"/>
            </a:pPr>
            <a:r>
              <a:rPr lang="en-US" sz="1600" dirty="0">
                <a:latin typeface="Amasis MT Pro Medium" panose="02040604050005020304" pitchFamily="18" charset="0"/>
              </a:rPr>
              <a:t>Analyzing loan application data and approval rates can reveal trends in consumer behavior, economic conditions, and competitive dynamics. Analysis helps bank's identity and quantify the risks associated with lending to specific borrowers or sectors.</a:t>
            </a:r>
          </a:p>
          <a:p>
            <a:pPr marL="57150">
              <a:lnSpc>
                <a:spcPct val="110000"/>
              </a:lnSpc>
              <a:spcAft>
                <a:spcPts val="600"/>
              </a:spcAft>
            </a:pPr>
            <a:endParaRPr lang="en-US" sz="1600" dirty="0">
              <a:latin typeface="Amasis MT Pro Medium" panose="02040604050005020304" pitchFamily="18" charset="0"/>
            </a:endParaRPr>
          </a:p>
          <a:p>
            <a:pPr marL="285750" indent="-228600">
              <a:lnSpc>
                <a:spcPct val="110000"/>
              </a:lnSpc>
              <a:spcAft>
                <a:spcPts val="600"/>
              </a:spcAft>
              <a:buFont typeface="Arial" panose="020B0604020202020204" pitchFamily="34" charset="0"/>
              <a:buChar char="•"/>
            </a:pPr>
            <a:r>
              <a:rPr lang="en-US" sz="1600" dirty="0">
                <a:latin typeface="Amasis MT Pro Medium" panose="02040604050005020304" pitchFamily="18" charset="0"/>
              </a:rPr>
              <a:t>Verified accounts have a higher percentage of total payments, including that borrowers with verified status are more likely to make payments on time or in full. Understanding the profitability of different loan products and customer segments helps banks optimize pricing strategies and product offerings.</a:t>
            </a:r>
          </a:p>
        </p:txBody>
      </p:sp>
      <p:pic>
        <p:nvPicPr>
          <p:cNvPr id="6" name="Picture 5" descr="A group of people sitting around a blackboard with a light bulb drawn on it&#10;&#10;Description automatically generated">
            <a:extLst>
              <a:ext uri="{FF2B5EF4-FFF2-40B4-BE49-F238E27FC236}">
                <a16:creationId xmlns:a16="http://schemas.microsoft.com/office/drawing/2014/main" id="{9241E9D6-108F-BD6D-5BC4-9C24EA55E785}"/>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33763" r="21756" b="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5" name="TextBox 14">
            <a:extLst>
              <a:ext uri="{FF2B5EF4-FFF2-40B4-BE49-F238E27FC236}">
                <a16:creationId xmlns:a16="http://schemas.microsoft.com/office/drawing/2014/main" id="{6D0C8790-4853-248B-0A8B-C0FA97AD8943}"/>
              </a:ext>
            </a:extLst>
          </p:cNvPr>
          <p:cNvSpPr txBox="1"/>
          <p:nvPr/>
        </p:nvSpPr>
        <p:spPr>
          <a:xfrm>
            <a:off x="4801484" y="1252496"/>
            <a:ext cx="6747388" cy="646331"/>
          </a:xfrm>
          <a:prstGeom prst="rect">
            <a:avLst/>
          </a:prstGeom>
          <a:noFill/>
        </p:spPr>
        <p:txBody>
          <a:bodyPr wrap="square">
            <a:spAutoFit/>
          </a:bodyPr>
          <a:lstStyle/>
          <a:p>
            <a:r>
              <a:rPr lang="en-US" sz="3600" dirty="0">
                <a:latin typeface="ADLaM Display" panose="02010000000000000000" pitchFamily="2" charset="0"/>
                <a:ea typeface="ADLaM Display" panose="02010000000000000000" pitchFamily="2" charset="0"/>
                <a:cs typeface="ADLaM Display" panose="02010000000000000000" pitchFamily="2" charset="0"/>
              </a:rPr>
              <a:t>INSIGHTS AND SUGGESTIONS</a:t>
            </a:r>
            <a:endParaRPr lang="en-IN" sz="3600" dirty="0">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4112164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3" name="Rectangle 32">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E42304"/>
          </a:solidFill>
          <a:ln w="38100" cap="rnd">
            <a:solidFill>
              <a:srgbClr val="E42304"/>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FBB1C48-BB95-EE8A-8C28-001BFD9F5196}"/>
              </a:ext>
            </a:extLst>
          </p:cNvPr>
          <p:cNvSpPr txBox="1"/>
          <p:nvPr/>
        </p:nvSpPr>
        <p:spPr>
          <a:xfrm>
            <a:off x="5297762" y="2706624"/>
            <a:ext cx="6488954" cy="3483864"/>
          </a:xfrm>
          <a:prstGeom prst="rect">
            <a:avLst/>
          </a:prstGeom>
        </p:spPr>
        <p:txBody>
          <a:bodyPr vert="horz" lIns="91440" tIns="45720" rIns="91440" bIns="45720" rtlCol="0">
            <a:normAutofit/>
          </a:bodyPr>
          <a:lstStyle/>
          <a:p>
            <a:pPr marL="285750" indent="-285750">
              <a:lnSpc>
                <a:spcPct val="110000"/>
              </a:lnSpc>
              <a:spcAft>
                <a:spcPts val="600"/>
              </a:spcAft>
              <a:buFont typeface="Arial" panose="020B0604020202020204" pitchFamily="34" charset="0"/>
              <a:buChar char="•"/>
            </a:pPr>
            <a:r>
              <a:rPr lang="en-US" sz="1600" dirty="0">
                <a:latin typeface="Amasis MT Pro Medium" panose="02040604050005020304" pitchFamily="18" charset="0"/>
              </a:rPr>
              <a:t>In conclusion, bank loan analysis is a critical process that provides valuable insights into the creditworthiness of borrowers, the risk profile of loans, and the overall health of a bank’s loan portfolio.</a:t>
            </a:r>
          </a:p>
          <a:p>
            <a:pPr marL="285750" indent="-285750">
              <a:lnSpc>
                <a:spcPct val="110000"/>
              </a:lnSpc>
              <a:spcAft>
                <a:spcPts val="600"/>
              </a:spcAft>
              <a:buFont typeface="Arial" panose="020B0604020202020204" pitchFamily="34" charset="0"/>
              <a:buChar char="•"/>
            </a:pPr>
            <a:r>
              <a:rPr lang="en-US" sz="1600" dirty="0">
                <a:latin typeface="Amasis MT Pro Medium" panose="02040604050005020304" pitchFamily="18" charset="0"/>
              </a:rPr>
              <a:t>The conclusions drawn from this analysis serve as a crucial tool for informed decision making, risk assessment, and strategic planning within the banking sector and the broader financial ecosystem.</a:t>
            </a:r>
          </a:p>
          <a:p>
            <a:pPr marL="285750" indent="-285750">
              <a:lnSpc>
                <a:spcPct val="110000"/>
              </a:lnSpc>
              <a:spcAft>
                <a:spcPts val="600"/>
              </a:spcAft>
              <a:buFont typeface="Arial" panose="020B0604020202020204" pitchFamily="34" charset="0"/>
              <a:buChar char="•"/>
            </a:pPr>
            <a:r>
              <a:rPr lang="en-US" sz="1600" dirty="0">
                <a:latin typeface="Amasis MT Pro Medium" panose="02040604050005020304" pitchFamily="18" charset="0"/>
              </a:rPr>
              <a:t>Effective loan analysis not only safeguards the bank’s financial interests but also enhances customer relationships by offering tailored financial solutions and support.</a:t>
            </a:r>
          </a:p>
        </p:txBody>
      </p:sp>
      <p:pic>
        <p:nvPicPr>
          <p:cNvPr id="7" name="Picture 6" descr="A white cartoon character with a red ribbon&#10;&#10;Description automatically generated">
            <a:extLst>
              <a:ext uri="{FF2B5EF4-FFF2-40B4-BE49-F238E27FC236}">
                <a16:creationId xmlns:a16="http://schemas.microsoft.com/office/drawing/2014/main" id="{BCD9A5B5-5917-06E3-3360-7165F6994D91}"/>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3028" t="-5860" r="6826" b="6261"/>
          <a:stretch/>
        </p:blipFill>
        <p:spPr>
          <a:xfrm>
            <a:off x="0" y="10"/>
            <a:ext cx="5164853"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8" name="TextBox 7">
            <a:extLst>
              <a:ext uri="{FF2B5EF4-FFF2-40B4-BE49-F238E27FC236}">
                <a16:creationId xmlns:a16="http://schemas.microsoft.com/office/drawing/2014/main" id="{D5EC87AD-128C-C7E9-1849-1CD20A8716A9}"/>
              </a:ext>
            </a:extLst>
          </p:cNvPr>
          <p:cNvSpPr txBox="1"/>
          <p:nvPr/>
        </p:nvSpPr>
        <p:spPr>
          <a:xfrm>
            <a:off x="5412862" y="1315833"/>
            <a:ext cx="4247535" cy="707886"/>
          </a:xfrm>
          <a:prstGeom prst="rect">
            <a:avLst/>
          </a:prstGeom>
          <a:noFill/>
        </p:spPr>
        <p:txBody>
          <a:bodyPr wrap="square" rtlCol="0">
            <a:spAutoFit/>
          </a:bodyPr>
          <a:lstStyle/>
          <a:p>
            <a:r>
              <a:rPr lang="en-US" sz="4000" dirty="0">
                <a:latin typeface="ADLaM Display" panose="02010000000000000000" pitchFamily="2" charset="0"/>
                <a:ea typeface="ADLaM Display" panose="02010000000000000000" pitchFamily="2" charset="0"/>
                <a:cs typeface="ADLaM Display" panose="02010000000000000000" pitchFamily="2" charset="0"/>
              </a:rPr>
              <a:t>Conclusion</a:t>
            </a:r>
            <a:endParaRPr lang="en-IN" sz="4000" dirty="0">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1294811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ack text with yellow rays&#10;&#10;Description automatically generated">
            <a:extLst>
              <a:ext uri="{FF2B5EF4-FFF2-40B4-BE49-F238E27FC236}">
                <a16:creationId xmlns:a16="http://schemas.microsoft.com/office/drawing/2014/main" id="{35F0B022-E9E1-F284-F48A-7D38385277D2}"/>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25000"/>
                    </a14:imgEffect>
                    <a14:imgEffect>
                      <a14:saturation sat="40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1704848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FF09DB-C239-04A7-B1FF-8CBA59829011}"/>
            </a:ext>
          </a:extLst>
        </p:cNvPr>
        <p:cNvGrpSpPr/>
        <p:nvPr/>
      </p:nvGrpSpPr>
      <p:grpSpPr>
        <a:xfrm>
          <a:off x="0" y="0"/>
          <a:ext cx="0" cy="0"/>
          <a:chOff x="0" y="0"/>
          <a:chExt cx="0" cy="0"/>
        </a:xfrm>
      </p:grpSpPr>
      <p:sp useBgFill="1">
        <p:nvSpPr>
          <p:cNvPr id="43" name="Rectangle 42" descr="&quot;&quot;">
            <a:extLst>
              <a:ext uri="{FF2B5EF4-FFF2-40B4-BE49-F238E27FC236}">
                <a16:creationId xmlns:a16="http://schemas.microsoft.com/office/drawing/2014/main" id="{BF5EC870-D163-8BEA-A6C6-38E7D96663C6}"/>
              </a:ext>
            </a:extLst>
          </p:cNvPr>
          <p:cNvSpPr>
            <a:spLocks noGrp="1" noRot="1" noChangeAspect="1" noMove="1" noResize="1" noEditPoints="1" noAdjustHandles="1" noChangeArrowheads="1" noChangeShapeType="1" noTextEdit="1"/>
          </p:cNvSpPr>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buChar char="•"/>
            </a:pPr>
            <a:r>
              <a:rPr lang="en-US"/>
              <a:t>P .Jithendra Reddy</a:t>
            </a:r>
          </a:p>
          <a:p>
            <a:pPr lvl="0">
              <a:buChar char="•"/>
            </a:pPr>
            <a:r>
              <a:rPr lang="en-US"/>
              <a:t>A. Santhi Priya</a:t>
            </a:r>
          </a:p>
          <a:p>
            <a:pPr lvl="0">
              <a:buChar char="•"/>
            </a:pPr>
            <a:r>
              <a:rPr lang="en-US"/>
              <a:t>K. Sukanya</a:t>
            </a:r>
          </a:p>
          <a:p>
            <a:pPr lvl="0">
              <a:buChar char="•"/>
            </a:pPr>
            <a:r>
              <a:rPr lang="en-US"/>
              <a:t>MB . Arpitha</a:t>
            </a:r>
          </a:p>
          <a:p>
            <a:pPr lvl="0">
              <a:buChar char="•"/>
            </a:pPr>
            <a:r>
              <a:rPr lang="en-US"/>
              <a:t>B. Uma Maheshwari</a:t>
            </a:r>
          </a:p>
          <a:p>
            <a:pPr lvl="0">
              <a:buChar char="•"/>
            </a:pPr>
            <a:r>
              <a:rPr lang="en-US"/>
              <a:t>G. Harashavardan</a:t>
            </a:r>
            <a:endParaRPr lang="en-US" dirty="0"/>
          </a:p>
        </p:txBody>
      </p:sp>
      <p:sp>
        <p:nvSpPr>
          <p:cNvPr id="2" name="TextBox 1">
            <a:extLst>
              <a:ext uri="{FF2B5EF4-FFF2-40B4-BE49-F238E27FC236}">
                <a16:creationId xmlns:a16="http://schemas.microsoft.com/office/drawing/2014/main" id="{8DE4AFA5-47C4-A18B-4B3A-65199E5A7D0F}"/>
              </a:ext>
            </a:extLst>
          </p:cNvPr>
          <p:cNvSpPr txBox="1"/>
          <p:nvPr/>
        </p:nvSpPr>
        <p:spPr>
          <a:xfrm>
            <a:off x="572492" y="238539"/>
            <a:ext cx="11511477" cy="1434415"/>
          </a:xfrm>
          <a:prstGeom prst="rect">
            <a:avLst/>
          </a:prstGeom>
        </p:spPr>
        <p:txBody>
          <a:bodyPr anchor="b">
            <a:normAutofit/>
          </a:bodyPr>
          <a:lstStyle/>
          <a:p>
            <a:pPr eaLnBrk="1" fontAlgn="auto" hangingPunct="1">
              <a:lnSpc>
                <a:spcPct val="90000"/>
              </a:lnSpc>
              <a:spcBef>
                <a:spcPts val="0"/>
              </a:spcBef>
              <a:spcAft>
                <a:spcPts val="600"/>
              </a:spcAft>
              <a:defRPr/>
            </a:pPr>
            <a:r>
              <a:rPr lang="en-US" sz="4400" b="1" dirty="0">
                <a:latin typeface="ADLaM Display" panose="02010000000000000000" pitchFamily="2" charset="0"/>
                <a:ea typeface="ADLaM Display" panose="02010000000000000000" pitchFamily="2" charset="0"/>
                <a:cs typeface="ADLaM Display" panose="02010000000000000000" pitchFamily="2" charset="0"/>
              </a:rPr>
              <a:t>P_455 - Group 2 (Project Team Members)</a:t>
            </a:r>
          </a:p>
        </p:txBody>
      </p:sp>
      <p:sp>
        <p:nvSpPr>
          <p:cNvPr id="45" name="sketchy line" descr="&quot;&quot;">
            <a:extLst>
              <a:ext uri="{FF2B5EF4-FFF2-40B4-BE49-F238E27FC236}">
                <a16:creationId xmlns:a16="http://schemas.microsoft.com/office/drawing/2014/main" id="{CCD6A7C3-5FA8-63D1-26DF-8F84236022FC}"/>
              </a:ext>
            </a:extLst>
          </p:cNvPr>
          <p:cNvSpPr>
            <a:spLocks noGrp="1" noRot="1" noChangeAspect="1" noMove="1" noResize="1" noEditPoints="1" noAdjustHandles="1" noChangeArrowheads="1" noChangeShapeType="1" noTextEdit="1"/>
          </p:cNvSpPr>
          <p:nvPr/>
        </p:nvSpPr>
        <p:spPr>
          <a:xfrm>
            <a:off x="573088" y="1681163"/>
            <a:ext cx="10972800" cy="19050"/>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4" name="Picture 3">
            <a:extLst>
              <a:ext uri="{FF2B5EF4-FFF2-40B4-BE49-F238E27FC236}">
                <a16:creationId xmlns:a16="http://schemas.microsoft.com/office/drawing/2014/main" id="{742F92E9-E08E-E8F7-F798-023A804BE70C}"/>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32366" b="7662"/>
          <a:stretch/>
        </p:blipFill>
        <p:spPr>
          <a:xfrm>
            <a:off x="572492" y="2154646"/>
            <a:ext cx="5259010" cy="4013246"/>
          </a:xfrm>
          <a:prstGeom prst="rect">
            <a:avLst/>
          </a:prstGeom>
        </p:spPr>
      </p:pic>
      <p:sp>
        <p:nvSpPr>
          <p:cNvPr id="5" name="TextBox 4">
            <a:extLst>
              <a:ext uri="{FF2B5EF4-FFF2-40B4-BE49-F238E27FC236}">
                <a16:creationId xmlns:a16="http://schemas.microsoft.com/office/drawing/2014/main" id="{3C92C266-B3D3-E19A-6997-75527560D086}"/>
              </a:ext>
            </a:extLst>
          </p:cNvPr>
          <p:cNvSpPr txBox="1"/>
          <p:nvPr/>
        </p:nvSpPr>
        <p:spPr>
          <a:xfrm>
            <a:off x="6516288" y="2278313"/>
            <a:ext cx="5386346" cy="3769835"/>
          </a:xfrm>
          <a:prstGeom prst="rect">
            <a:avLst/>
          </a:prstGeom>
        </p:spPr>
        <p:txBody>
          <a:bodyPr vert="horz" lIns="91440" tIns="45720" rIns="91440" bIns="45720" rtlCol="0" anchor="ctr">
            <a:normAutofit/>
          </a:bodyPr>
          <a:lstStyle/>
          <a:p>
            <a:pPr marL="571500" lvl="0" indent="-571500" eaLnBrk="1" hangingPunct="1">
              <a:lnSpc>
                <a:spcPct val="90000"/>
              </a:lnSpc>
              <a:spcAft>
                <a:spcPts val="600"/>
              </a:spcAft>
              <a:buFont typeface="Arial" panose="020B0604020202020204" pitchFamily="34" charset="0"/>
              <a:buChar char="•"/>
            </a:pPr>
            <a:r>
              <a:rPr lang="en-US" sz="3600" dirty="0">
                <a:latin typeface="Amasis MT Pro Medium" panose="02040604050005020304" pitchFamily="18" charset="0"/>
              </a:rPr>
              <a:t>P .Jithendra Reddy</a:t>
            </a:r>
          </a:p>
          <a:p>
            <a:pPr marL="571500" lvl="0" indent="-571500" eaLnBrk="1" hangingPunct="1">
              <a:lnSpc>
                <a:spcPct val="90000"/>
              </a:lnSpc>
              <a:spcAft>
                <a:spcPts val="600"/>
              </a:spcAft>
              <a:buFont typeface="Arial" panose="020B0604020202020204" pitchFamily="34" charset="0"/>
              <a:buChar char="•"/>
            </a:pPr>
            <a:r>
              <a:rPr lang="en-US" sz="3600" dirty="0">
                <a:latin typeface="Amasis MT Pro Medium" panose="02040604050005020304" pitchFamily="18" charset="0"/>
              </a:rPr>
              <a:t>K. Sukanya</a:t>
            </a:r>
          </a:p>
          <a:p>
            <a:pPr marL="571500" lvl="0" indent="-571500" eaLnBrk="1" hangingPunct="1">
              <a:lnSpc>
                <a:spcPct val="90000"/>
              </a:lnSpc>
              <a:spcAft>
                <a:spcPts val="600"/>
              </a:spcAft>
              <a:buFont typeface="Arial" panose="020B0604020202020204" pitchFamily="34" charset="0"/>
              <a:buChar char="•"/>
            </a:pPr>
            <a:r>
              <a:rPr lang="en-US" sz="3600" dirty="0">
                <a:latin typeface="Amasis MT Pro Medium" panose="02040604050005020304" pitchFamily="18" charset="0"/>
              </a:rPr>
              <a:t>MB . Arpitha</a:t>
            </a:r>
          </a:p>
          <a:p>
            <a:pPr marL="571500" lvl="0" indent="-571500" eaLnBrk="1" hangingPunct="1">
              <a:lnSpc>
                <a:spcPct val="90000"/>
              </a:lnSpc>
              <a:spcAft>
                <a:spcPts val="600"/>
              </a:spcAft>
              <a:buFont typeface="Arial" panose="020B0604020202020204" pitchFamily="34" charset="0"/>
              <a:buChar char="•"/>
            </a:pPr>
            <a:r>
              <a:rPr lang="en-US" sz="3600" dirty="0">
                <a:latin typeface="Amasis MT Pro Medium" panose="02040604050005020304" pitchFamily="18" charset="0"/>
              </a:rPr>
              <a:t>B. Uma Maheshwari</a:t>
            </a:r>
          </a:p>
          <a:p>
            <a:pPr marL="571500" lvl="0" indent="-571500" eaLnBrk="1" hangingPunct="1">
              <a:lnSpc>
                <a:spcPct val="90000"/>
              </a:lnSpc>
              <a:spcAft>
                <a:spcPts val="600"/>
              </a:spcAft>
              <a:buFont typeface="Arial" panose="020B0604020202020204" pitchFamily="34" charset="0"/>
              <a:buChar char="•"/>
            </a:pPr>
            <a:r>
              <a:rPr lang="en-US" sz="3600" dirty="0">
                <a:latin typeface="Amasis MT Pro Medium" panose="02040604050005020304" pitchFamily="18" charset="0"/>
              </a:rPr>
              <a:t>B. Srikanth</a:t>
            </a:r>
          </a:p>
          <a:p>
            <a:pPr marL="571500" lvl="0" indent="-571500" eaLnBrk="1" hangingPunct="1">
              <a:lnSpc>
                <a:spcPct val="90000"/>
              </a:lnSpc>
              <a:spcAft>
                <a:spcPts val="600"/>
              </a:spcAft>
              <a:buFont typeface="Arial" panose="020B0604020202020204" pitchFamily="34" charset="0"/>
              <a:buChar char="•"/>
            </a:pPr>
            <a:r>
              <a:rPr lang="en-US" sz="3600" dirty="0">
                <a:latin typeface="Amasis MT Pro Medium" panose="02040604050005020304" pitchFamily="18" charset="0"/>
              </a:rPr>
              <a:t>Chaitra</a:t>
            </a:r>
          </a:p>
          <a:p>
            <a:pPr indent="-228600" eaLnBrk="1" hangingPunct="1">
              <a:lnSpc>
                <a:spcPct val="90000"/>
              </a:lnSpc>
              <a:spcAft>
                <a:spcPts val="600"/>
              </a:spcAft>
              <a:buFont typeface="Arial" panose="020B0604020202020204" pitchFamily="34" charset="0"/>
              <a:buChar char="•"/>
            </a:pPr>
            <a:endParaRPr lang="en-US" sz="2000" dirty="0">
              <a:latin typeface="+mn-lt"/>
            </a:endParaRPr>
          </a:p>
        </p:txBody>
      </p:sp>
    </p:spTree>
    <p:extLst>
      <p:ext uri="{BB962C8B-B14F-4D97-AF65-F5344CB8AC3E}">
        <p14:creationId xmlns:p14="http://schemas.microsoft.com/office/powerpoint/2010/main" val="1236211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7" name="Rectangle 16">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C6D5D10-66A9-ACE5-291C-9FBA861C3B44}"/>
              </a:ext>
            </a:extLst>
          </p:cNvPr>
          <p:cNvSpPr txBox="1"/>
          <p:nvPr/>
        </p:nvSpPr>
        <p:spPr>
          <a:xfrm>
            <a:off x="5297762" y="329184"/>
            <a:ext cx="6251110" cy="1783080"/>
          </a:xfrm>
          <a:prstGeom prst="rect">
            <a:avLst/>
          </a:prstGeom>
        </p:spPr>
        <p:txBody>
          <a:bodyPr vert="horz" lIns="91440" tIns="45720" rIns="91440" bIns="45720" rtlCol="0" anchor="b">
            <a:normAutofit/>
          </a:bodyPr>
          <a:lstStyle/>
          <a:p>
            <a:pPr>
              <a:spcBef>
                <a:spcPct val="0"/>
              </a:spcBef>
              <a:spcAft>
                <a:spcPts val="600"/>
              </a:spcAft>
            </a:pPr>
            <a:r>
              <a:rPr lang="en-US" sz="7200" dirty="0">
                <a:latin typeface="ADLaM Display" panose="02010000000000000000" pitchFamily="2" charset="0"/>
                <a:ea typeface="ADLaM Display" panose="02010000000000000000" pitchFamily="2" charset="0"/>
                <a:cs typeface="ADLaM Display" panose="02010000000000000000" pitchFamily="2" charset="0"/>
              </a:rPr>
              <a:t>AGENDA</a:t>
            </a:r>
          </a:p>
        </p:txBody>
      </p:sp>
      <p:sp>
        <p:nvSpPr>
          <p:cNvPr id="19"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F5E835"/>
          </a:solidFill>
          <a:ln w="38100" cap="rnd">
            <a:solidFill>
              <a:srgbClr val="F5E83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3597469-D039-60B8-391F-D33EFC161A8F}"/>
              </a:ext>
            </a:extLst>
          </p:cNvPr>
          <p:cNvSpPr txBox="1"/>
          <p:nvPr/>
        </p:nvSpPr>
        <p:spPr>
          <a:xfrm>
            <a:off x="5297762" y="2706624"/>
            <a:ext cx="6251110" cy="3483864"/>
          </a:xfrm>
          <a:prstGeom prst="rect">
            <a:avLst/>
          </a:prstGeom>
        </p:spPr>
        <p:txBody>
          <a:bodyPr vert="horz" lIns="91440" tIns="45720" rIns="91440" bIns="45720" rtlCol="0">
            <a:normAutofit/>
          </a:bodyPr>
          <a:lstStyle/>
          <a:p>
            <a:pPr marL="342900" indent="-228600">
              <a:lnSpc>
                <a:spcPct val="110000"/>
              </a:lnSpc>
              <a:spcAft>
                <a:spcPts val="600"/>
              </a:spcAft>
              <a:buFont typeface="Arial" panose="020B0604020202020204" pitchFamily="34" charset="0"/>
              <a:buChar char="•"/>
            </a:pPr>
            <a:r>
              <a:rPr lang="en-US" dirty="0">
                <a:latin typeface="Amasis MT Pro Medium" panose="02040604050005020304" pitchFamily="18" charset="0"/>
              </a:rPr>
              <a:t>Objectives</a:t>
            </a:r>
          </a:p>
          <a:p>
            <a:pPr marL="342900" indent="-228600">
              <a:lnSpc>
                <a:spcPct val="110000"/>
              </a:lnSpc>
              <a:spcAft>
                <a:spcPts val="600"/>
              </a:spcAft>
              <a:buFont typeface="Arial" panose="020B0604020202020204" pitchFamily="34" charset="0"/>
              <a:buChar char="•"/>
            </a:pPr>
            <a:endParaRPr lang="en-US" dirty="0">
              <a:latin typeface="Amasis MT Pro Medium" panose="02040604050005020304" pitchFamily="18" charset="0"/>
            </a:endParaRPr>
          </a:p>
          <a:p>
            <a:pPr marL="342900" indent="-228600">
              <a:lnSpc>
                <a:spcPct val="110000"/>
              </a:lnSpc>
              <a:spcAft>
                <a:spcPts val="600"/>
              </a:spcAft>
              <a:buFont typeface="Arial" panose="020B0604020202020204" pitchFamily="34" charset="0"/>
              <a:buChar char="•"/>
            </a:pPr>
            <a:r>
              <a:rPr lang="en-US" dirty="0">
                <a:latin typeface="Amasis MT Pro Medium" panose="02040604050005020304" pitchFamily="18" charset="0"/>
              </a:rPr>
              <a:t> KPI’s</a:t>
            </a:r>
          </a:p>
          <a:p>
            <a:pPr marL="342900" indent="-228600">
              <a:lnSpc>
                <a:spcPct val="110000"/>
              </a:lnSpc>
              <a:spcAft>
                <a:spcPts val="600"/>
              </a:spcAft>
              <a:buFont typeface="Arial" panose="020B0604020202020204" pitchFamily="34" charset="0"/>
              <a:buChar char="•"/>
            </a:pPr>
            <a:endParaRPr lang="en-US" dirty="0">
              <a:latin typeface="Amasis MT Pro Medium" panose="02040604050005020304" pitchFamily="18" charset="0"/>
            </a:endParaRPr>
          </a:p>
          <a:p>
            <a:pPr marL="342900" indent="-228600">
              <a:lnSpc>
                <a:spcPct val="110000"/>
              </a:lnSpc>
              <a:spcAft>
                <a:spcPts val="600"/>
              </a:spcAft>
              <a:buFont typeface="Arial" panose="020B0604020202020204" pitchFamily="34" charset="0"/>
              <a:buChar char="•"/>
            </a:pPr>
            <a:r>
              <a:rPr lang="en-US" dirty="0">
                <a:latin typeface="Amasis MT Pro Medium" panose="02040604050005020304" pitchFamily="18" charset="0"/>
              </a:rPr>
              <a:t> Insights &amp; recommendation</a:t>
            </a:r>
          </a:p>
          <a:p>
            <a:pPr marL="342900" indent="-228600">
              <a:lnSpc>
                <a:spcPct val="110000"/>
              </a:lnSpc>
              <a:spcAft>
                <a:spcPts val="600"/>
              </a:spcAft>
              <a:buFont typeface="Arial" panose="020B0604020202020204" pitchFamily="34" charset="0"/>
              <a:buChar char="•"/>
            </a:pPr>
            <a:endParaRPr lang="en-US" dirty="0">
              <a:latin typeface="Amasis MT Pro Medium" panose="02040604050005020304" pitchFamily="18" charset="0"/>
            </a:endParaRPr>
          </a:p>
          <a:p>
            <a:pPr marL="342900" indent="-228600">
              <a:lnSpc>
                <a:spcPct val="110000"/>
              </a:lnSpc>
              <a:spcAft>
                <a:spcPts val="600"/>
              </a:spcAft>
              <a:buFont typeface="Arial" panose="020B0604020202020204" pitchFamily="34" charset="0"/>
              <a:buChar char="•"/>
            </a:pPr>
            <a:r>
              <a:rPr lang="en-US" dirty="0">
                <a:latin typeface="Amasis MT Pro Medium" panose="02040604050005020304" pitchFamily="18" charset="0"/>
              </a:rPr>
              <a:t> Conclusion</a:t>
            </a:r>
          </a:p>
        </p:txBody>
      </p:sp>
      <p:pic>
        <p:nvPicPr>
          <p:cNvPr id="11" name="Picture 10" descr="Light bulb on yellow background with sketched light beams and cord">
            <a:extLst>
              <a:ext uri="{FF2B5EF4-FFF2-40B4-BE49-F238E27FC236}">
                <a16:creationId xmlns:a16="http://schemas.microsoft.com/office/drawing/2014/main" id="{B03B33B8-B6A6-14D8-E127-7FEFB77B34AD}"/>
              </a:ext>
            </a:extLst>
          </p:cNvPr>
          <p:cNvPicPr>
            <a:picLocks noChangeAspect="1"/>
          </p:cNvPicPr>
          <p:nvPr/>
        </p:nvPicPr>
        <p:blipFill rotWithShape="1">
          <a:blip r:embed="rId2"/>
          <a:srcRect l="51246" r="6988"/>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1262612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1" name="Rectangle 3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FC92A85-0AA2-B4E1-A9E5-B32F29660569}"/>
              </a:ext>
            </a:extLst>
          </p:cNvPr>
          <p:cNvSpPr txBox="1"/>
          <p:nvPr/>
        </p:nvSpPr>
        <p:spPr>
          <a:xfrm>
            <a:off x="5297762" y="329184"/>
            <a:ext cx="6251110" cy="1783080"/>
          </a:xfrm>
          <a:prstGeom prst="rect">
            <a:avLst/>
          </a:prstGeom>
        </p:spPr>
        <p:txBody>
          <a:bodyPr vert="horz" lIns="91440" tIns="45720" rIns="91440" bIns="45720" rtlCol="0" anchor="b">
            <a:normAutofit/>
          </a:bodyPr>
          <a:lstStyle/>
          <a:p>
            <a:pPr>
              <a:spcBef>
                <a:spcPct val="0"/>
              </a:spcBef>
              <a:spcAft>
                <a:spcPts val="600"/>
              </a:spcAft>
            </a:pPr>
            <a:r>
              <a:rPr lang="en-US" sz="7200" dirty="0">
                <a:latin typeface="ADLaM Display" panose="02010000000000000000" pitchFamily="2" charset="0"/>
                <a:ea typeface="ADLaM Display" panose="02010000000000000000" pitchFamily="2" charset="0"/>
                <a:cs typeface="ADLaM Display" panose="02010000000000000000" pitchFamily="2" charset="0"/>
              </a:rPr>
              <a:t>OBJECIVE</a:t>
            </a:r>
          </a:p>
        </p:txBody>
      </p:sp>
      <p:sp>
        <p:nvSpPr>
          <p:cNvPr id="33"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E39416"/>
          </a:solidFill>
          <a:ln w="38100" cap="rnd">
            <a:solidFill>
              <a:srgbClr val="E39416"/>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2BF2163-F24B-A117-363E-96D303BBA74A}"/>
              </a:ext>
            </a:extLst>
          </p:cNvPr>
          <p:cNvSpPr txBox="1"/>
          <p:nvPr/>
        </p:nvSpPr>
        <p:spPr>
          <a:xfrm>
            <a:off x="5297762" y="2706624"/>
            <a:ext cx="6251110" cy="3483864"/>
          </a:xfrm>
          <a:prstGeom prst="rect">
            <a:avLst/>
          </a:prstGeom>
        </p:spPr>
        <p:txBody>
          <a:bodyPr vert="horz" lIns="91440" tIns="45720" rIns="91440" bIns="45720" rtlCol="0">
            <a:normAutofit/>
          </a:bodyPr>
          <a:lstStyle/>
          <a:p>
            <a:pPr>
              <a:lnSpc>
                <a:spcPct val="110000"/>
              </a:lnSpc>
              <a:spcAft>
                <a:spcPts val="600"/>
              </a:spcAft>
            </a:pPr>
            <a:r>
              <a:rPr lang="en-US" dirty="0">
                <a:latin typeface="Amasis MT Pro Medium" panose="02040604050005020304" pitchFamily="18" charset="0"/>
              </a:rPr>
              <a:t>Loan analysis is to ensure that the loan application and approval process with regulatory requirements and internal polices and to determine the appropriate loan amount, interest rate, and repayment terms based on the borrower's financial situation and credit risk.</a:t>
            </a:r>
          </a:p>
        </p:txBody>
      </p:sp>
      <p:pic>
        <p:nvPicPr>
          <p:cNvPr id="5" name="Picture 4" descr="Graph">
            <a:extLst>
              <a:ext uri="{FF2B5EF4-FFF2-40B4-BE49-F238E27FC236}">
                <a16:creationId xmlns:a16="http://schemas.microsoft.com/office/drawing/2014/main" id="{26EAD4FB-320A-235B-BEE0-AC0AB2139075}"/>
              </a:ext>
            </a:extLst>
          </p:cNvPr>
          <p:cNvPicPr>
            <a:picLocks noChangeAspect="1"/>
          </p:cNvPicPr>
          <p:nvPr/>
        </p:nvPicPr>
        <p:blipFill rotWithShape="1">
          <a:blip r:embed="rId2"/>
          <a:srcRect l="21212" r="36344"/>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3405238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81825"/>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FED914"/>
          </a:solidFill>
          <a:ln w="38100" cap="rnd">
            <a:solidFill>
              <a:srgbClr val="FED914"/>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C78AE0C-ED1A-89D9-45AF-404873186865}"/>
              </a:ext>
            </a:extLst>
          </p:cNvPr>
          <p:cNvSpPr txBox="1"/>
          <p:nvPr/>
        </p:nvSpPr>
        <p:spPr>
          <a:xfrm>
            <a:off x="6739128" y="2664886"/>
            <a:ext cx="4818888" cy="3550789"/>
          </a:xfrm>
          <a:prstGeom prst="rect">
            <a:avLst/>
          </a:prstGeom>
        </p:spPr>
        <p:txBody>
          <a:bodyPr vert="horz" lIns="91440" tIns="45720" rIns="91440" bIns="45720" rtlCol="0" anchor="t">
            <a:normAutofit/>
          </a:bodyPr>
          <a:lstStyle/>
          <a:p>
            <a:pPr marL="400050" indent="-228600">
              <a:buFont typeface="Arial" panose="020B0604020202020204" pitchFamily="34" charset="0"/>
              <a:buChar char="•"/>
            </a:pPr>
            <a:r>
              <a:rPr lang="en-US" sz="1700" dirty="0">
                <a:latin typeface="Amasis MT Pro Medium" panose="02040604050005020304" pitchFamily="18" charset="0"/>
              </a:rPr>
              <a:t>Year wise loan amount</a:t>
            </a:r>
          </a:p>
          <a:p>
            <a:pPr marL="400050" indent="-228600">
              <a:buFont typeface="Arial" panose="020B0604020202020204" pitchFamily="34" charset="0"/>
              <a:buChar char="•"/>
            </a:pPr>
            <a:endParaRPr lang="en-US" sz="1700" dirty="0">
              <a:latin typeface="Amasis MT Pro Medium" panose="02040604050005020304" pitchFamily="18" charset="0"/>
            </a:endParaRPr>
          </a:p>
          <a:p>
            <a:pPr marL="400050" indent="-228600">
              <a:buFont typeface="Arial" panose="020B0604020202020204" pitchFamily="34" charset="0"/>
              <a:buChar char="•"/>
            </a:pPr>
            <a:endParaRPr lang="en-US" sz="1700" dirty="0">
              <a:latin typeface="Amasis MT Pro Medium" panose="02040604050005020304" pitchFamily="18" charset="0"/>
            </a:endParaRPr>
          </a:p>
          <a:p>
            <a:pPr marL="400050" indent="-228600">
              <a:buFont typeface="Arial" panose="020B0604020202020204" pitchFamily="34" charset="0"/>
              <a:buChar char="•"/>
            </a:pPr>
            <a:r>
              <a:rPr lang="en-US" sz="1700" dirty="0">
                <a:latin typeface="Amasis MT Pro Medium" panose="02040604050005020304" pitchFamily="18" charset="0"/>
              </a:rPr>
              <a:t>Grade and sub grade wise </a:t>
            </a:r>
            <a:r>
              <a:rPr lang="en-US" sz="1700" dirty="0" err="1">
                <a:latin typeface="Amasis MT Pro Medium" panose="02040604050005020304" pitchFamily="18" charset="0"/>
              </a:rPr>
              <a:t>revol</a:t>
            </a:r>
            <a:r>
              <a:rPr lang="en-US" sz="1700" dirty="0">
                <a:latin typeface="Amasis MT Pro Medium" panose="02040604050005020304" pitchFamily="18" charset="0"/>
              </a:rPr>
              <a:t> </a:t>
            </a:r>
            <a:r>
              <a:rPr lang="en-US" sz="1700" dirty="0" err="1">
                <a:latin typeface="Amasis MT Pro Medium" panose="02040604050005020304" pitchFamily="18" charset="0"/>
              </a:rPr>
              <a:t>bal</a:t>
            </a:r>
            <a:endParaRPr lang="en-US" sz="1700" dirty="0">
              <a:latin typeface="Amasis MT Pro Medium" panose="02040604050005020304" pitchFamily="18" charset="0"/>
            </a:endParaRPr>
          </a:p>
          <a:p>
            <a:pPr marL="400050" indent="-228600">
              <a:buFont typeface="Arial" panose="020B0604020202020204" pitchFamily="34" charset="0"/>
              <a:buChar char="•"/>
            </a:pPr>
            <a:endParaRPr lang="en-US" sz="1700" dirty="0">
              <a:latin typeface="Amasis MT Pro Medium" panose="02040604050005020304" pitchFamily="18" charset="0"/>
            </a:endParaRPr>
          </a:p>
          <a:p>
            <a:pPr marL="400050" indent="-228600">
              <a:buFont typeface="Arial" panose="020B0604020202020204" pitchFamily="34" charset="0"/>
              <a:buChar char="•"/>
            </a:pPr>
            <a:endParaRPr lang="en-US" sz="1700" dirty="0">
              <a:latin typeface="Amasis MT Pro Medium" panose="02040604050005020304" pitchFamily="18" charset="0"/>
            </a:endParaRPr>
          </a:p>
          <a:p>
            <a:pPr marL="400050" indent="-228600">
              <a:buFont typeface="Arial" panose="020B0604020202020204" pitchFamily="34" charset="0"/>
              <a:buChar char="•"/>
            </a:pPr>
            <a:r>
              <a:rPr lang="en-US" sz="1700" dirty="0">
                <a:latin typeface="Amasis MT Pro Medium" panose="02040604050005020304" pitchFamily="18" charset="0"/>
              </a:rPr>
              <a:t>Total payment for verification Status</a:t>
            </a:r>
          </a:p>
          <a:p>
            <a:pPr marL="400050" indent="-228600">
              <a:buFont typeface="Arial" panose="020B0604020202020204" pitchFamily="34" charset="0"/>
              <a:buChar char="•"/>
            </a:pPr>
            <a:endParaRPr lang="en-US" sz="1700" dirty="0">
              <a:latin typeface="Amasis MT Pro Medium" panose="02040604050005020304" pitchFamily="18" charset="0"/>
            </a:endParaRPr>
          </a:p>
          <a:p>
            <a:pPr marL="400050" indent="-228600">
              <a:buFont typeface="Arial" panose="020B0604020202020204" pitchFamily="34" charset="0"/>
              <a:buChar char="•"/>
            </a:pPr>
            <a:endParaRPr lang="en-US" sz="1700" dirty="0">
              <a:latin typeface="Amasis MT Pro Medium" panose="02040604050005020304" pitchFamily="18" charset="0"/>
            </a:endParaRPr>
          </a:p>
          <a:p>
            <a:pPr marL="400050" indent="-228600">
              <a:buFont typeface="Arial" panose="020B0604020202020204" pitchFamily="34" charset="0"/>
              <a:buChar char="•"/>
            </a:pPr>
            <a:r>
              <a:rPr lang="en-US" sz="1700" dirty="0">
                <a:latin typeface="Amasis MT Pro Medium" panose="02040604050005020304" pitchFamily="18" charset="0"/>
              </a:rPr>
              <a:t>State wise loan status</a:t>
            </a:r>
          </a:p>
          <a:p>
            <a:pPr marL="400050" indent="-228600">
              <a:buFont typeface="Arial" panose="020B0604020202020204" pitchFamily="34" charset="0"/>
              <a:buChar char="•"/>
            </a:pPr>
            <a:endParaRPr lang="en-US" sz="1700" dirty="0">
              <a:latin typeface="Amasis MT Pro Medium" panose="02040604050005020304" pitchFamily="18" charset="0"/>
            </a:endParaRPr>
          </a:p>
          <a:p>
            <a:pPr marL="400050" indent="-228600">
              <a:buFont typeface="Arial" panose="020B0604020202020204" pitchFamily="34" charset="0"/>
              <a:buChar char="•"/>
            </a:pPr>
            <a:endParaRPr lang="en-US" sz="1700" dirty="0">
              <a:latin typeface="Amasis MT Pro Medium" panose="02040604050005020304" pitchFamily="18" charset="0"/>
            </a:endParaRPr>
          </a:p>
          <a:p>
            <a:pPr marL="400050" indent="-228600">
              <a:spcBef>
                <a:spcPct val="0"/>
              </a:spcBef>
              <a:spcAft>
                <a:spcPct val="15000"/>
              </a:spcAft>
              <a:buFont typeface="Arial" panose="020B0604020202020204" pitchFamily="34" charset="0"/>
              <a:buChar char="•"/>
            </a:pPr>
            <a:r>
              <a:rPr lang="en-US" sz="1700" dirty="0">
                <a:latin typeface="Amasis MT Pro Medium" panose="02040604050005020304" pitchFamily="18" charset="0"/>
              </a:rPr>
              <a:t>Month wise loan status</a:t>
            </a:r>
          </a:p>
        </p:txBody>
      </p:sp>
      <mc:AlternateContent xmlns:mc="http://schemas.openxmlformats.org/markup-compatibility/2006">
        <mc:Choice xmlns:p14="http://schemas.microsoft.com/office/powerpoint/2010/main" Requires="p14">
          <p:contentPart p14:bwMode="auto" r:id="rId2">
            <p14:nvContentPartPr>
              <p14:cNvPr id="15" name="Ink 1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6436237" y="1971579"/>
              <a:ext cx="360" cy="2160"/>
            </p14:xfrm>
          </p:contentPart>
        </mc:Choice>
        <mc:Fallback>
          <p:pic>
            <p:nvPicPr>
              <p:cNvPr id="15" name="Ink 1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6418237" y="1956150"/>
                <a:ext cx="36000" cy="32709"/>
              </a:xfrm>
              <a:prstGeom prst="rect">
                <a:avLst/>
              </a:prstGeom>
            </p:spPr>
          </p:pic>
        </mc:Fallback>
      </mc:AlternateContent>
      <p:sp>
        <p:nvSpPr>
          <p:cNvPr id="6" name="TextBox 5">
            <a:extLst>
              <a:ext uri="{FF2B5EF4-FFF2-40B4-BE49-F238E27FC236}">
                <a16:creationId xmlns:a16="http://schemas.microsoft.com/office/drawing/2014/main" id="{D388B0F7-DA8B-3F50-FB7E-B26F8768506C}"/>
              </a:ext>
            </a:extLst>
          </p:cNvPr>
          <p:cNvSpPr txBox="1"/>
          <p:nvPr/>
        </p:nvSpPr>
        <p:spPr>
          <a:xfrm>
            <a:off x="6862916" y="1315749"/>
            <a:ext cx="6096000" cy="646331"/>
          </a:xfrm>
          <a:prstGeom prst="rect">
            <a:avLst/>
          </a:prstGeom>
          <a:noFill/>
        </p:spPr>
        <p:txBody>
          <a:bodyPr wrap="square">
            <a:spAutoFit/>
          </a:bodyPr>
          <a:lstStyle/>
          <a:p>
            <a:pPr>
              <a:spcBef>
                <a:spcPct val="0"/>
              </a:spcBef>
              <a:spcAft>
                <a:spcPts val="600"/>
              </a:spcAft>
            </a:pPr>
            <a:r>
              <a:rPr lang="en-US" sz="3600" dirty="0">
                <a:latin typeface="ADLaM Display" panose="02010000000000000000" pitchFamily="2" charset="0"/>
                <a:ea typeface="ADLaM Display" panose="02010000000000000000" pitchFamily="2" charset="0"/>
                <a:cs typeface="ADLaM Display" panose="02010000000000000000" pitchFamily="2" charset="0"/>
              </a:rPr>
              <a:t>KPI’s</a:t>
            </a:r>
          </a:p>
        </p:txBody>
      </p:sp>
      <p:sp>
        <p:nvSpPr>
          <p:cNvPr id="8" name="TextBox 7">
            <a:extLst>
              <a:ext uri="{FF2B5EF4-FFF2-40B4-BE49-F238E27FC236}">
                <a16:creationId xmlns:a16="http://schemas.microsoft.com/office/drawing/2014/main" id="{3FE9923F-9C86-8DCD-B2E9-573669A00A0A}"/>
              </a:ext>
            </a:extLst>
          </p:cNvPr>
          <p:cNvSpPr txBox="1"/>
          <p:nvPr/>
        </p:nvSpPr>
        <p:spPr>
          <a:xfrm>
            <a:off x="2802192" y="5148072"/>
            <a:ext cx="1199535" cy="584775"/>
          </a:xfrm>
          <a:prstGeom prst="rect">
            <a:avLst/>
          </a:prstGeom>
          <a:noFill/>
        </p:spPr>
        <p:txBody>
          <a:bodyPr wrap="square">
            <a:spAutoFit/>
          </a:bodyPr>
          <a:lstStyle/>
          <a:p>
            <a:pPr>
              <a:spcBef>
                <a:spcPct val="0"/>
              </a:spcBef>
              <a:spcAft>
                <a:spcPts val="600"/>
              </a:spcAft>
            </a:pPr>
            <a:r>
              <a:rPr lang="en-US" sz="32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KPI’s</a:t>
            </a:r>
          </a:p>
        </p:txBody>
      </p:sp>
      <p:pic>
        <p:nvPicPr>
          <p:cNvPr id="10" name="Picture 9">
            <a:extLst>
              <a:ext uri="{FF2B5EF4-FFF2-40B4-BE49-F238E27FC236}">
                <a16:creationId xmlns:a16="http://schemas.microsoft.com/office/drawing/2014/main" id="{5A90FEA2-1FF5-52F2-AE0B-C7E0F7FB7CA0}"/>
              </a:ext>
            </a:extLst>
          </p:cNvPr>
          <p:cNvPicPr>
            <a:picLocks noChangeAspect="1"/>
          </p:cNvPicPr>
          <p:nvPr/>
        </p:nvPicPr>
        <p:blipFill rotWithShape="1">
          <a:blip r:embed="rId4">
            <a:extLst>
              <a:ext uri="{28A0092B-C50C-407E-A947-70E740481C1C}">
                <a14:useLocalDpi xmlns:a14="http://schemas.microsoft.com/office/drawing/2010/main" val="0"/>
              </a:ext>
            </a:extLst>
          </a:blip>
          <a:srcRect l="17816" t="11899" r="12538" b="12039"/>
          <a:stretch/>
        </p:blipFill>
        <p:spPr>
          <a:xfrm>
            <a:off x="0" y="0"/>
            <a:ext cx="5604387" cy="6725265"/>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pic>
        <p:nvPicPr>
          <p:cNvPr id="12" name="Picture 11" descr="A yellow circle with black and grey graph&#10;&#10;Description automatically generated">
            <a:extLst>
              <a:ext uri="{FF2B5EF4-FFF2-40B4-BE49-F238E27FC236}">
                <a16:creationId xmlns:a16="http://schemas.microsoft.com/office/drawing/2014/main" id="{CCE312F7-CD6A-A561-2EC2-4A530EB9F438}"/>
              </a:ext>
            </a:extLst>
          </p:cNvPr>
          <p:cNvPicPr>
            <a:picLocks noChangeAspect="1"/>
          </p:cNvPicPr>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4015" t="9056" r="4713"/>
          <a:stretch/>
        </p:blipFill>
        <p:spPr>
          <a:xfrm>
            <a:off x="280055" y="1125153"/>
            <a:ext cx="5044273" cy="5120565"/>
          </a:xfrm>
          <a:prstGeom prst="rect">
            <a:avLst/>
          </a:prstGeom>
        </p:spPr>
      </p:pic>
      <p:sp>
        <p:nvSpPr>
          <p:cNvPr id="14" name="TextBox 13">
            <a:extLst>
              <a:ext uri="{FF2B5EF4-FFF2-40B4-BE49-F238E27FC236}">
                <a16:creationId xmlns:a16="http://schemas.microsoft.com/office/drawing/2014/main" id="{242B1D72-957D-20F9-632A-D76A4B2593A3}"/>
              </a:ext>
            </a:extLst>
          </p:cNvPr>
          <p:cNvSpPr txBox="1"/>
          <p:nvPr/>
        </p:nvSpPr>
        <p:spPr>
          <a:xfrm>
            <a:off x="1769803" y="5246395"/>
            <a:ext cx="1632156" cy="646331"/>
          </a:xfrm>
          <a:prstGeom prst="rect">
            <a:avLst/>
          </a:prstGeom>
          <a:noFill/>
        </p:spPr>
        <p:txBody>
          <a:bodyPr wrap="square">
            <a:spAutoFit/>
          </a:bodyPr>
          <a:lstStyle/>
          <a:p>
            <a:pPr>
              <a:spcBef>
                <a:spcPct val="0"/>
              </a:spcBef>
              <a:spcAft>
                <a:spcPts val="600"/>
              </a:spcAft>
            </a:pPr>
            <a:r>
              <a:rPr lang="en-US" sz="3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KPI’s</a:t>
            </a:r>
            <a:endParaRPr lang="en-US" sz="32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2990803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81825"/>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FED914"/>
          </a:solidFill>
          <a:ln w="38100" cap="rnd">
            <a:solidFill>
              <a:srgbClr val="FED914"/>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1B67DA3-4206-2580-D599-E3B4950DF009}"/>
              </a:ext>
            </a:extLst>
          </p:cNvPr>
          <p:cNvSpPr txBox="1"/>
          <p:nvPr/>
        </p:nvSpPr>
        <p:spPr>
          <a:xfrm>
            <a:off x="6739128" y="2664886"/>
            <a:ext cx="4794111" cy="3550789"/>
          </a:xfrm>
          <a:prstGeom prst="rect">
            <a:avLst/>
          </a:prstGeom>
        </p:spPr>
        <p:txBody>
          <a:bodyPr vert="horz" lIns="91440" tIns="45720" rIns="91440" bIns="45720" rtlCol="0" anchor="t">
            <a:normAutofit/>
          </a:bodyPr>
          <a:lstStyle/>
          <a:p>
            <a:pPr marL="285750" indent="-285750">
              <a:buFont typeface="Wingdings" panose="05000000000000000000" pitchFamily="2" charset="2"/>
              <a:buChar char="§"/>
            </a:pPr>
            <a:r>
              <a:rPr lang="en-US" sz="1600" dirty="0">
                <a:latin typeface="Amasis MT Pro Medium" panose="02040604050005020304" pitchFamily="18" charset="0"/>
              </a:rPr>
              <a:t>There are 3 types of loan status </a:t>
            </a:r>
            <a:r>
              <a:rPr lang="en-US" sz="1600" dirty="0">
                <a:solidFill>
                  <a:srgbClr val="FFFF00"/>
                </a:solidFill>
                <a:latin typeface="Amasis MT Pro Medium" panose="02040604050005020304" pitchFamily="18" charset="0"/>
              </a:rPr>
              <a:t>Charged off</a:t>
            </a:r>
            <a:r>
              <a:rPr lang="en-US" sz="1600" dirty="0">
                <a:latin typeface="Amasis MT Pro Medium" panose="02040604050005020304" pitchFamily="18" charset="0"/>
              </a:rPr>
              <a:t>, </a:t>
            </a:r>
            <a:r>
              <a:rPr lang="en-US" sz="1600" dirty="0">
                <a:solidFill>
                  <a:srgbClr val="00B050"/>
                </a:solidFill>
                <a:latin typeface="Amasis MT Pro Medium" panose="02040604050005020304" pitchFamily="18" charset="0"/>
              </a:rPr>
              <a:t>current</a:t>
            </a:r>
            <a:r>
              <a:rPr lang="en-US" sz="1600" dirty="0">
                <a:latin typeface="Amasis MT Pro Medium" panose="02040604050005020304" pitchFamily="18" charset="0"/>
              </a:rPr>
              <a:t> and </a:t>
            </a:r>
            <a:r>
              <a:rPr lang="en-US" sz="1600" dirty="0">
                <a:solidFill>
                  <a:schemeClr val="accent5">
                    <a:lumMod val="60000"/>
                    <a:lumOff val="40000"/>
                  </a:schemeClr>
                </a:solidFill>
                <a:latin typeface="Amasis MT Pro Medium" panose="02040604050005020304" pitchFamily="18" charset="0"/>
              </a:rPr>
              <a:t>fully paid</a:t>
            </a:r>
            <a:r>
              <a:rPr lang="en-US" sz="1600" dirty="0">
                <a:latin typeface="Amasis MT Pro Medium" panose="02040604050005020304" pitchFamily="18" charset="0"/>
              </a:rPr>
              <a:t> in Year wise Loan amount.</a:t>
            </a:r>
          </a:p>
          <a:p>
            <a:pPr marL="285750" indent="-285750">
              <a:buFont typeface="Wingdings" panose="05000000000000000000" pitchFamily="2" charset="2"/>
              <a:buChar char="§"/>
            </a:pPr>
            <a:endParaRPr lang="en-US" sz="1600" dirty="0">
              <a:latin typeface="Amasis MT Pro Medium" panose="02040604050005020304" pitchFamily="18" charset="0"/>
            </a:endParaRPr>
          </a:p>
          <a:p>
            <a:pPr marL="285750" indent="-285750">
              <a:buFont typeface="Wingdings" panose="05000000000000000000" pitchFamily="2" charset="2"/>
              <a:buChar char="§"/>
            </a:pPr>
            <a:r>
              <a:rPr lang="en-US" sz="1600" dirty="0">
                <a:latin typeface="Amasis MT Pro Medium" panose="02040604050005020304" pitchFamily="18" charset="0"/>
              </a:rPr>
              <a:t>From which 2011 year has highest no. of fully paid accounts(198M), Current accounts and charged off accounts.</a:t>
            </a:r>
          </a:p>
          <a:p>
            <a:pPr marL="285750" indent="-285750">
              <a:buFont typeface="Wingdings" panose="05000000000000000000" pitchFamily="2" charset="2"/>
              <a:buChar char="§"/>
            </a:pPr>
            <a:endParaRPr lang="en-US" sz="1600" dirty="0">
              <a:latin typeface="Amasis MT Pro Medium" panose="02040604050005020304" pitchFamily="18" charset="0"/>
            </a:endParaRPr>
          </a:p>
          <a:p>
            <a:pPr marL="285750" indent="-285750">
              <a:buFont typeface="Wingdings" panose="05000000000000000000" pitchFamily="2" charset="2"/>
              <a:buChar char="§"/>
            </a:pPr>
            <a:r>
              <a:rPr lang="en-US" sz="1600" dirty="0">
                <a:latin typeface="Amasis MT Pro Medium" panose="02040604050005020304" pitchFamily="18" charset="0"/>
              </a:rPr>
              <a:t>Where 2010 year has 106M fully paid accounts</a:t>
            </a:r>
          </a:p>
        </p:txBody>
      </p:sp>
      <mc:AlternateContent xmlns:mc="http://schemas.openxmlformats.org/markup-compatibility/2006">
        <mc:Choice xmlns:p14="http://schemas.microsoft.com/office/powerpoint/2010/main" Requires="p14">
          <p:contentPart p14:bwMode="auto" r:id="rId3">
            <p14:nvContentPartPr>
              <p14: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6436237" y="1971579"/>
              <a:ext cx="360" cy="2160"/>
            </p14:xfrm>
          </p:contentPart>
        </mc:Choice>
        <mc:Fallback>
          <p:pic>
            <p:nvPicPr>
              <p:cNvPr id="17" name="Ink 16">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6418237" y="1956150"/>
                <a:ext cx="36000" cy="32709"/>
              </a:xfrm>
              <a:prstGeom prst="rect">
                <a:avLst/>
              </a:prstGeom>
            </p:spPr>
          </p:pic>
        </mc:Fallback>
      </mc:AlternateContent>
      <p:graphicFrame>
        <p:nvGraphicFramePr>
          <p:cNvPr id="7" name="Chart 6">
            <a:extLst>
              <a:ext uri="{FF2B5EF4-FFF2-40B4-BE49-F238E27FC236}">
                <a16:creationId xmlns:a16="http://schemas.microsoft.com/office/drawing/2014/main" id="{5A85EB06-E87C-9A52-443F-85BCEEDA2247}"/>
              </a:ext>
            </a:extLst>
          </p:cNvPr>
          <p:cNvGraphicFramePr>
            <a:graphicFrameLocks/>
          </p:cNvGraphicFramePr>
          <p:nvPr>
            <p:extLst>
              <p:ext uri="{D42A27DB-BD31-4B8C-83A1-F6EECF244321}">
                <p14:modId xmlns:p14="http://schemas.microsoft.com/office/powerpoint/2010/main" val="1488651001"/>
              </p:ext>
            </p:extLst>
          </p:nvPr>
        </p:nvGraphicFramePr>
        <p:xfrm>
          <a:off x="454222" y="283514"/>
          <a:ext cx="6104270" cy="6195513"/>
        </p:xfrm>
        <a:graphic>
          <a:graphicData uri="http://schemas.openxmlformats.org/drawingml/2006/chart">
            <c:chart xmlns:c="http://schemas.openxmlformats.org/drawingml/2006/chart" xmlns:r="http://schemas.openxmlformats.org/officeDocument/2006/relationships" r:id="rId5"/>
          </a:graphicData>
        </a:graphic>
      </p:graphicFrame>
      <p:sp>
        <p:nvSpPr>
          <p:cNvPr id="8" name="TextBox 7">
            <a:extLst>
              <a:ext uri="{FF2B5EF4-FFF2-40B4-BE49-F238E27FC236}">
                <a16:creationId xmlns:a16="http://schemas.microsoft.com/office/drawing/2014/main" id="{72D0D773-BC48-55BD-7E54-14F0D0187766}"/>
              </a:ext>
            </a:extLst>
          </p:cNvPr>
          <p:cNvSpPr txBox="1"/>
          <p:nvPr/>
        </p:nvSpPr>
        <p:spPr>
          <a:xfrm>
            <a:off x="6558492" y="1179380"/>
            <a:ext cx="5511253" cy="676754"/>
          </a:xfrm>
          <a:prstGeom prst="rect">
            <a:avLst/>
          </a:prstGeom>
        </p:spPr>
        <p:txBody>
          <a:bodyPr vert="horz" lIns="91440" tIns="45720" rIns="91440" bIns="45720" rtlCol="0" anchor="b">
            <a:normAutofit/>
          </a:bodyPr>
          <a:lstStyle/>
          <a:p>
            <a:pPr>
              <a:spcBef>
                <a:spcPct val="0"/>
              </a:spcBef>
              <a:spcAft>
                <a:spcPts val="600"/>
              </a:spcAft>
            </a:pPr>
            <a:r>
              <a:rPr lang="en-US" sz="3200" dirty="0">
                <a:latin typeface="ADLaM Display" panose="02010000000000000000" pitchFamily="2" charset="0"/>
                <a:ea typeface="ADLaM Display" panose="02010000000000000000" pitchFamily="2" charset="0"/>
                <a:cs typeface="ADLaM Display" panose="02010000000000000000" pitchFamily="2" charset="0"/>
              </a:rPr>
              <a:t>YEAR WISE LOAN AMOUNT</a:t>
            </a:r>
          </a:p>
        </p:txBody>
      </p:sp>
    </p:spTree>
    <p:extLst>
      <p:ext uri="{BB962C8B-B14F-4D97-AF65-F5344CB8AC3E}">
        <p14:creationId xmlns:p14="http://schemas.microsoft.com/office/powerpoint/2010/main" val="2703772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81825"/>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FED914"/>
          </a:solidFill>
          <a:ln w="38100" cap="rnd">
            <a:solidFill>
              <a:srgbClr val="FED914"/>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p14="http://schemas.microsoft.com/office/powerpoint/2010/main" Requires="p14">
          <p:contentPart p14:bwMode="auto" r:id="rId2">
            <p14:nvContentPartPr>
              <p14:cNvPr id="15" name="Ink 1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6436237" y="1971579"/>
              <a:ext cx="360" cy="2160"/>
            </p14:xfrm>
          </p:contentPart>
        </mc:Choice>
        <mc:Fallback>
          <p:pic>
            <p:nvPicPr>
              <p:cNvPr id="15" name="Ink 1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6418237" y="1956150"/>
                <a:ext cx="36000" cy="32709"/>
              </a:xfrm>
              <a:prstGeom prst="rect">
                <a:avLst/>
              </a:prstGeom>
            </p:spPr>
          </p:pic>
        </mc:Fallback>
      </mc:AlternateContent>
      <p:sp>
        <p:nvSpPr>
          <p:cNvPr id="8" name="TextBox 7">
            <a:extLst>
              <a:ext uri="{FF2B5EF4-FFF2-40B4-BE49-F238E27FC236}">
                <a16:creationId xmlns:a16="http://schemas.microsoft.com/office/drawing/2014/main" id="{3FE9923F-9C86-8DCD-B2E9-573669A00A0A}"/>
              </a:ext>
            </a:extLst>
          </p:cNvPr>
          <p:cNvSpPr txBox="1"/>
          <p:nvPr/>
        </p:nvSpPr>
        <p:spPr>
          <a:xfrm>
            <a:off x="2802192" y="5148072"/>
            <a:ext cx="1199535" cy="584775"/>
          </a:xfrm>
          <a:prstGeom prst="rect">
            <a:avLst/>
          </a:prstGeom>
          <a:noFill/>
        </p:spPr>
        <p:txBody>
          <a:bodyPr wrap="square">
            <a:spAutoFit/>
          </a:bodyPr>
          <a:lstStyle/>
          <a:p>
            <a:pPr>
              <a:spcBef>
                <a:spcPct val="0"/>
              </a:spcBef>
              <a:spcAft>
                <a:spcPts val="600"/>
              </a:spcAft>
            </a:pPr>
            <a:r>
              <a:rPr lang="en-US" sz="32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KPI’s</a:t>
            </a:r>
          </a:p>
        </p:txBody>
      </p:sp>
      <p:sp>
        <p:nvSpPr>
          <p:cNvPr id="5" name="TextBox 4">
            <a:extLst>
              <a:ext uri="{FF2B5EF4-FFF2-40B4-BE49-F238E27FC236}">
                <a16:creationId xmlns:a16="http://schemas.microsoft.com/office/drawing/2014/main" id="{9DE13797-52E3-FDA2-F40D-42E7E67814D1}"/>
              </a:ext>
            </a:extLst>
          </p:cNvPr>
          <p:cNvSpPr txBox="1"/>
          <p:nvPr/>
        </p:nvSpPr>
        <p:spPr>
          <a:xfrm>
            <a:off x="6739128" y="2887792"/>
            <a:ext cx="4853104" cy="3046988"/>
          </a:xfrm>
          <a:prstGeom prst="rect">
            <a:avLst/>
          </a:prstGeom>
          <a:noFill/>
        </p:spPr>
        <p:txBody>
          <a:bodyPr wrap="square">
            <a:spAutoFit/>
          </a:bodyPr>
          <a:lstStyle/>
          <a:p>
            <a:pPr marL="285750" indent="-285750">
              <a:buFont typeface="Wingdings" panose="05000000000000000000" pitchFamily="2" charset="2"/>
              <a:buChar char="§"/>
            </a:pPr>
            <a:r>
              <a:rPr lang="en-US" sz="1600" dirty="0">
                <a:latin typeface="Amasis MT Pro Medium" panose="02040604050005020304" pitchFamily="18" charset="0"/>
              </a:rPr>
              <a:t>There are different grades like A,B,C,D,E,F and G and the sub grades are A1,A2,A3,B1,B2,B3 and etc.,</a:t>
            </a:r>
          </a:p>
          <a:p>
            <a:pPr marL="285750" indent="-285750">
              <a:buFont typeface="Wingdings" panose="05000000000000000000" pitchFamily="2" charset="2"/>
              <a:buChar char="§"/>
            </a:pPr>
            <a:endParaRPr lang="en-US" sz="1600" dirty="0">
              <a:latin typeface="Amasis MT Pro Medium" panose="02040604050005020304" pitchFamily="18" charset="0"/>
            </a:endParaRPr>
          </a:p>
          <a:p>
            <a:pPr marL="285750" indent="-285750">
              <a:buFont typeface="Wingdings" panose="05000000000000000000" pitchFamily="2" charset="2"/>
              <a:buChar char="§"/>
            </a:pPr>
            <a:r>
              <a:rPr lang="en-US" sz="1600" dirty="0">
                <a:latin typeface="Amasis MT Pro Medium" panose="02040604050005020304" pitchFamily="18" charset="0"/>
              </a:rPr>
              <a:t>Here we can see  Details like  grade and sub gradewide Revolve Balance.</a:t>
            </a:r>
          </a:p>
          <a:p>
            <a:pPr marL="285750" indent="-285750">
              <a:buFont typeface="Wingdings" panose="05000000000000000000" pitchFamily="2" charset="2"/>
              <a:buChar char="§"/>
            </a:pPr>
            <a:endParaRPr lang="en-US" sz="1600" dirty="0">
              <a:latin typeface="Amasis MT Pro Medium" panose="02040604050005020304" pitchFamily="18" charset="0"/>
            </a:endParaRPr>
          </a:p>
          <a:p>
            <a:pPr marL="285750" indent="-285750">
              <a:buFont typeface="Wingdings" panose="05000000000000000000" pitchFamily="2" charset="2"/>
              <a:buChar char="§"/>
            </a:pPr>
            <a:r>
              <a:rPr lang="en-US" sz="1600" dirty="0">
                <a:latin typeface="Amasis MT Pro Medium" panose="02040604050005020304" pitchFamily="18" charset="0"/>
              </a:rPr>
              <a:t>Upon analyzing the revolving balance across different grades and subgrades, the grade B3 has highest revolve balance of 40M. Here the grade B3 indicates the financial stability and creditworthy.</a:t>
            </a:r>
          </a:p>
        </p:txBody>
      </p:sp>
      <p:graphicFrame>
        <p:nvGraphicFramePr>
          <p:cNvPr id="7" name="Chart 6">
            <a:extLst>
              <a:ext uri="{FF2B5EF4-FFF2-40B4-BE49-F238E27FC236}">
                <a16:creationId xmlns:a16="http://schemas.microsoft.com/office/drawing/2014/main" id="{38BF5CF6-67E5-43F8-AEE9-60BA53B93317}"/>
              </a:ext>
            </a:extLst>
          </p:cNvPr>
          <p:cNvGraphicFramePr>
            <a:graphicFrameLocks/>
          </p:cNvGraphicFramePr>
          <p:nvPr>
            <p:extLst>
              <p:ext uri="{D42A27DB-BD31-4B8C-83A1-F6EECF244321}">
                <p14:modId xmlns:p14="http://schemas.microsoft.com/office/powerpoint/2010/main" val="4166014505"/>
              </p:ext>
            </p:extLst>
          </p:nvPr>
        </p:nvGraphicFramePr>
        <p:xfrm>
          <a:off x="226142" y="504579"/>
          <a:ext cx="6434797" cy="5819627"/>
        </p:xfrm>
        <a:graphic>
          <a:graphicData uri="http://schemas.openxmlformats.org/drawingml/2006/chart">
            <c:chart xmlns:c="http://schemas.openxmlformats.org/drawingml/2006/chart" xmlns:r="http://schemas.openxmlformats.org/officeDocument/2006/relationships" r:id="rId4"/>
          </a:graphicData>
        </a:graphic>
      </p:graphicFrame>
      <p:sp>
        <p:nvSpPr>
          <p:cNvPr id="12" name="TextBox 11">
            <a:extLst>
              <a:ext uri="{FF2B5EF4-FFF2-40B4-BE49-F238E27FC236}">
                <a16:creationId xmlns:a16="http://schemas.microsoft.com/office/drawing/2014/main" id="{20B9AD7D-892C-96A4-4AFA-68E8137F448E}"/>
              </a:ext>
            </a:extLst>
          </p:cNvPr>
          <p:cNvSpPr txBox="1"/>
          <p:nvPr/>
        </p:nvSpPr>
        <p:spPr>
          <a:xfrm>
            <a:off x="6660939" y="830197"/>
            <a:ext cx="6231744" cy="1200329"/>
          </a:xfrm>
          <a:prstGeom prst="rect">
            <a:avLst/>
          </a:prstGeom>
          <a:noFill/>
        </p:spPr>
        <p:txBody>
          <a:bodyPr wrap="square">
            <a:spAutoFit/>
          </a:bodyPr>
          <a:lstStyle/>
          <a:p>
            <a:r>
              <a:rPr lang="en-US" sz="3600" dirty="0">
                <a:latin typeface="ADLaM Display" panose="02010000000000000000" pitchFamily="2" charset="0"/>
                <a:ea typeface="ADLaM Display" panose="02010000000000000000" pitchFamily="2" charset="0"/>
                <a:cs typeface="ADLaM Display" panose="02010000000000000000" pitchFamily="2" charset="0"/>
              </a:rPr>
              <a:t>GRADE AND SUB GRADE</a:t>
            </a:r>
          </a:p>
          <a:p>
            <a:r>
              <a:rPr lang="en-US" sz="3600" dirty="0">
                <a:latin typeface="ADLaM Display" panose="02010000000000000000" pitchFamily="2" charset="0"/>
                <a:ea typeface="ADLaM Display" panose="02010000000000000000" pitchFamily="2" charset="0"/>
                <a:cs typeface="ADLaM Display" panose="02010000000000000000" pitchFamily="2" charset="0"/>
              </a:rPr>
              <a:t> WISE REVOL_BAL</a:t>
            </a:r>
            <a:endParaRPr lang="en-IN" sz="3600"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16" name="TextBox 15">
            <a:extLst>
              <a:ext uri="{FF2B5EF4-FFF2-40B4-BE49-F238E27FC236}">
                <a16:creationId xmlns:a16="http://schemas.microsoft.com/office/drawing/2014/main" id="{A78489D0-3C20-3CD6-0F55-ECEA9D4B2AD5}"/>
              </a:ext>
            </a:extLst>
          </p:cNvPr>
          <p:cNvSpPr txBox="1"/>
          <p:nvPr/>
        </p:nvSpPr>
        <p:spPr>
          <a:xfrm>
            <a:off x="1165426" y="823019"/>
            <a:ext cx="5270091" cy="307777"/>
          </a:xfrm>
          <a:prstGeom prst="rect">
            <a:avLst/>
          </a:prstGeom>
          <a:noFill/>
        </p:spPr>
        <p:txBody>
          <a:bodyPr wrap="square">
            <a:spAutoFit/>
          </a:bodyPr>
          <a:lstStyle/>
          <a:p>
            <a:r>
              <a:rPr lang="en-US" sz="1400" dirty="0">
                <a:latin typeface="ADLaM Display" panose="02010000000000000000" pitchFamily="2" charset="0"/>
                <a:ea typeface="ADLaM Display" panose="02010000000000000000" pitchFamily="2" charset="0"/>
                <a:cs typeface="ADLaM Display" panose="02010000000000000000" pitchFamily="2" charset="0"/>
              </a:rPr>
              <a:t>GRADE AND SUB GRADE WISE REVOL BAL</a:t>
            </a:r>
            <a:endParaRPr lang="en-IN" sz="1400" dirty="0">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36741861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81825"/>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FED914"/>
          </a:solidFill>
          <a:ln w="38100" cap="rnd">
            <a:solidFill>
              <a:srgbClr val="FED914"/>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p14="http://schemas.microsoft.com/office/powerpoint/2010/main" Requires="p14">
          <p:contentPart p14:bwMode="auto" r:id="rId2">
            <p14:nvContentPartPr>
              <p14:cNvPr id="15" name="Ink 1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6436237" y="1971579"/>
              <a:ext cx="360" cy="2160"/>
            </p14:xfrm>
          </p:contentPart>
        </mc:Choice>
        <mc:Fallback>
          <p:pic>
            <p:nvPicPr>
              <p:cNvPr id="15" name="Ink 14">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6418237" y="1956150"/>
                <a:ext cx="36000" cy="32709"/>
              </a:xfrm>
              <a:prstGeom prst="rect">
                <a:avLst/>
              </a:prstGeom>
            </p:spPr>
          </p:pic>
        </mc:Fallback>
      </mc:AlternateContent>
      <p:sp>
        <p:nvSpPr>
          <p:cNvPr id="8" name="TextBox 7">
            <a:extLst>
              <a:ext uri="{FF2B5EF4-FFF2-40B4-BE49-F238E27FC236}">
                <a16:creationId xmlns:a16="http://schemas.microsoft.com/office/drawing/2014/main" id="{3FE9923F-9C86-8DCD-B2E9-573669A00A0A}"/>
              </a:ext>
            </a:extLst>
          </p:cNvPr>
          <p:cNvSpPr txBox="1"/>
          <p:nvPr/>
        </p:nvSpPr>
        <p:spPr>
          <a:xfrm>
            <a:off x="2802192" y="5148072"/>
            <a:ext cx="1199535" cy="584775"/>
          </a:xfrm>
          <a:prstGeom prst="rect">
            <a:avLst/>
          </a:prstGeom>
          <a:noFill/>
        </p:spPr>
        <p:txBody>
          <a:bodyPr wrap="square">
            <a:spAutoFit/>
          </a:bodyPr>
          <a:lstStyle/>
          <a:p>
            <a:pPr>
              <a:spcBef>
                <a:spcPct val="0"/>
              </a:spcBef>
              <a:spcAft>
                <a:spcPts val="600"/>
              </a:spcAft>
            </a:pPr>
            <a:r>
              <a:rPr lang="en-US" sz="32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KPI’s</a:t>
            </a:r>
          </a:p>
        </p:txBody>
      </p:sp>
      <p:graphicFrame>
        <p:nvGraphicFramePr>
          <p:cNvPr id="2" name="Chart 1">
            <a:extLst>
              <a:ext uri="{FF2B5EF4-FFF2-40B4-BE49-F238E27FC236}">
                <a16:creationId xmlns:a16="http://schemas.microsoft.com/office/drawing/2014/main" id="{B532DB9C-2D68-41F3-96D8-A5E52EFD8A41}"/>
              </a:ext>
            </a:extLst>
          </p:cNvPr>
          <p:cNvGraphicFramePr>
            <a:graphicFrameLocks/>
          </p:cNvGraphicFramePr>
          <p:nvPr>
            <p:extLst>
              <p:ext uri="{D42A27DB-BD31-4B8C-83A1-F6EECF244321}">
                <p14:modId xmlns:p14="http://schemas.microsoft.com/office/powerpoint/2010/main" val="2174682275"/>
              </p:ext>
            </p:extLst>
          </p:nvPr>
        </p:nvGraphicFramePr>
        <p:xfrm>
          <a:off x="227716" y="496689"/>
          <a:ext cx="6353954" cy="5820942"/>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Box 3">
            <a:extLst>
              <a:ext uri="{FF2B5EF4-FFF2-40B4-BE49-F238E27FC236}">
                <a16:creationId xmlns:a16="http://schemas.microsoft.com/office/drawing/2014/main" id="{0616D024-9F85-1160-98BC-A6D09592124C}"/>
              </a:ext>
            </a:extLst>
          </p:cNvPr>
          <p:cNvSpPr txBox="1"/>
          <p:nvPr/>
        </p:nvSpPr>
        <p:spPr>
          <a:xfrm>
            <a:off x="6739128" y="2855136"/>
            <a:ext cx="4324044" cy="3416320"/>
          </a:xfrm>
          <a:prstGeom prst="rect">
            <a:avLst/>
          </a:prstGeom>
          <a:noFill/>
        </p:spPr>
        <p:txBody>
          <a:bodyPr wrap="square">
            <a:spAutoFit/>
          </a:bodyPr>
          <a:lstStyle/>
          <a:p>
            <a:pPr marL="285750" indent="-285750">
              <a:buFont typeface="Wingdings" panose="05000000000000000000" pitchFamily="2" charset="2"/>
              <a:buChar char="§"/>
            </a:pPr>
            <a:r>
              <a:rPr lang="en-US" dirty="0">
                <a:latin typeface="Amasis MT Pro Medium" panose="02040604050005020304" pitchFamily="18" charset="0"/>
              </a:rPr>
              <a:t>The verification status are Verified, Not  verified and Sourced verified.</a:t>
            </a:r>
          </a:p>
          <a:p>
            <a:pPr marL="285750" indent="-285750">
              <a:buFont typeface="Wingdings" panose="05000000000000000000" pitchFamily="2" charset="2"/>
              <a:buChar char="§"/>
            </a:pPr>
            <a:endParaRPr lang="en-US" dirty="0">
              <a:latin typeface="Amasis MT Pro Medium" panose="02040604050005020304" pitchFamily="18" charset="0"/>
            </a:endParaRPr>
          </a:p>
          <a:p>
            <a:pPr marL="285750" indent="-285750">
              <a:buFont typeface="Wingdings" panose="05000000000000000000" pitchFamily="2" charset="2"/>
              <a:buChar char="§"/>
            </a:pPr>
            <a:r>
              <a:rPr lang="en-US" dirty="0">
                <a:latin typeface="Amasis MT Pro Medium" panose="02040604050005020304" pitchFamily="18" charset="0"/>
              </a:rPr>
              <a:t>Here we are comparing the verified and not verified status payment ,the total Payment is $373M.</a:t>
            </a:r>
          </a:p>
          <a:p>
            <a:pPr marL="285750" indent="-285750">
              <a:buFont typeface="Wingdings" panose="05000000000000000000" pitchFamily="2" charset="2"/>
              <a:buChar char="§"/>
            </a:pPr>
            <a:endParaRPr lang="en-US" dirty="0">
              <a:latin typeface="Amasis MT Pro Medium" panose="02040604050005020304" pitchFamily="18" charset="0"/>
            </a:endParaRPr>
          </a:p>
          <a:p>
            <a:pPr marL="285750" indent="-285750">
              <a:buFont typeface="Wingdings" panose="05000000000000000000" pitchFamily="2" charset="2"/>
              <a:buChar char="§"/>
            </a:pPr>
            <a:r>
              <a:rPr lang="en-US" dirty="0">
                <a:latin typeface="Amasis MT Pro Medium" panose="02040604050005020304" pitchFamily="18" charset="0"/>
              </a:rPr>
              <a:t>The </a:t>
            </a:r>
            <a:r>
              <a:rPr lang="en-US" dirty="0">
                <a:solidFill>
                  <a:schemeClr val="accent5">
                    <a:lumMod val="40000"/>
                    <a:lumOff val="60000"/>
                  </a:schemeClr>
                </a:solidFill>
                <a:latin typeface="Amasis MT Pro Medium" panose="02040604050005020304" pitchFamily="18" charset="0"/>
              </a:rPr>
              <a:t>verified status</a:t>
            </a:r>
            <a:r>
              <a:rPr lang="en-US" dirty="0">
                <a:latin typeface="Amasis MT Pro Medium" panose="02040604050005020304" pitchFamily="18" charset="0"/>
              </a:rPr>
              <a:t> has an highest of </a:t>
            </a:r>
            <a:r>
              <a:rPr lang="en-US" dirty="0">
                <a:solidFill>
                  <a:schemeClr val="accent1">
                    <a:lumMod val="60000"/>
                    <a:lumOff val="40000"/>
                  </a:schemeClr>
                </a:solidFill>
                <a:latin typeface="Amasis MT Pro Medium" panose="02040604050005020304" pitchFamily="18" charset="0"/>
              </a:rPr>
              <a:t>$220M </a:t>
            </a:r>
            <a:r>
              <a:rPr lang="en-US" dirty="0">
                <a:latin typeface="Amasis MT Pro Medium" panose="02040604050005020304" pitchFamily="18" charset="0"/>
              </a:rPr>
              <a:t>this indicates the borrowers verified status are more likely to make payments on time and the </a:t>
            </a:r>
            <a:r>
              <a:rPr lang="en-US" dirty="0">
                <a:solidFill>
                  <a:schemeClr val="accent4">
                    <a:lumMod val="60000"/>
                    <a:lumOff val="40000"/>
                  </a:schemeClr>
                </a:solidFill>
                <a:latin typeface="Amasis MT Pro Medium" panose="02040604050005020304" pitchFamily="18" charset="0"/>
              </a:rPr>
              <a:t>not</a:t>
            </a:r>
            <a:r>
              <a:rPr lang="en-US" dirty="0">
                <a:latin typeface="Amasis MT Pro Medium" panose="02040604050005020304" pitchFamily="18" charset="0"/>
              </a:rPr>
              <a:t> </a:t>
            </a:r>
            <a:r>
              <a:rPr lang="en-US" dirty="0">
                <a:solidFill>
                  <a:schemeClr val="accent4">
                    <a:lumMod val="60000"/>
                    <a:lumOff val="40000"/>
                  </a:schemeClr>
                </a:solidFill>
                <a:latin typeface="Amasis MT Pro Medium" panose="02040604050005020304" pitchFamily="18" charset="0"/>
              </a:rPr>
              <a:t>verified status </a:t>
            </a:r>
            <a:r>
              <a:rPr lang="en-US" dirty="0">
                <a:latin typeface="Amasis MT Pro Medium" panose="02040604050005020304" pitchFamily="18" charset="0"/>
              </a:rPr>
              <a:t>has </a:t>
            </a:r>
            <a:r>
              <a:rPr lang="en-US" dirty="0">
                <a:solidFill>
                  <a:schemeClr val="accent1">
                    <a:lumMod val="40000"/>
                    <a:lumOff val="60000"/>
                  </a:schemeClr>
                </a:solidFill>
                <a:latin typeface="Amasis MT Pro Medium" panose="02040604050005020304" pitchFamily="18" charset="0"/>
              </a:rPr>
              <a:t>$154M </a:t>
            </a:r>
            <a:r>
              <a:rPr lang="en-US" dirty="0">
                <a:latin typeface="Amasis MT Pro Medium" panose="02040604050005020304" pitchFamily="18" charset="0"/>
              </a:rPr>
              <a:t>Payments.</a:t>
            </a:r>
          </a:p>
        </p:txBody>
      </p:sp>
      <p:sp>
        <p:nvSpPr>
          <p:cNvPr id="6" name="TextBox 5">
            <a:extLst>
              <a:ext uri="{FF2B5EF4-FFF2-40B4-BE49-F238E27FC236}">
                <a16:creationId xmlns:a16="http://schemas.microsoft.com/office/drawing/2014/main" id="{18EB5DE5-F364-B5F0-9AFD-6DB7A875093E}"/>
              </a:ext>
            </a:extLst>
          </p:cNvPr>
          <p:cNvSpPr txBox="1"/>
          <p:nvPr/>
        </p:nvSpPr>
        <p:spPr>
          <a:xfrm>
            <a:off x="6809385" y="1031391"/>
            <a:ext cx="5154897" cy="1107996"/>
          </a:xfrm>
          <a:prstGeom prst="rect">
            <a:avLst/>
          </a:prstGeom>
          <a:noFill/>
        </p:spPr>
        <p:txBody>
          <a:bodyPr wrap="square">
            <a:spAutoFit/>
          </a:bodyPr>
          <a:lstStyle/>
          <a:p>
            <a:r>
              <a:rPr lang="en-US" sz="2400" dirty="0">
                <a:latin typeface="ADLaM Display" panose="02010000000000000000" pitchFamily="2" charset="0"/>
                <a:ea typeface="ADLaM Display" panose="02010000000000000000" pitchFamily="2" charset="0"/>
                <a:cs typeface="ADLaM Display" panose="02010000000000000000" pitchFamily="2" charset="0"/>
              </a:rPr>
              <a:t>TOTAL PAYMENT FOR VERIFICATION STATUS</a:t>
            </a:r>
            <a:br>
              <a:rPr lang="en-US" sz="1400" dirty="0">
                <a:latin typeface="Algerian" panose="04020705040A02060702" pitchFamily="82" charset="0"/>
              </a:rPr>
            </a:br>
            <a:endParaRPr lang="en-IN" dirty="0"/>
          </a:p>
        </p:txBody>
      </p:sp>
      <p:sp>
        <p:nvSpPr>
          <p:cNvPr id="7" name="TextBox 6">
            <a:extLst>
              <a:ext uri="{FF2B5EF4-FFF2-40B4-BE49-F238E27FC236}">
                <a16:creationId xmlns:a16="http://schemas.microsoft.com/office/drawing/2014/main" id="{7E4E22B5-3FED-72D3-EF77-0974C2FB8343}"/>
              </a:ext>
            </a:extLst>
          </p:cNvPr>
          <p:cNvSpPr txBox="1"/>
          <p:nvPr/>
        </p:nvSpPr>
        <p:spPr>
          <a:xfrm>
            <a:off x="1730476" y="3165721"/>
            <a:ext cx="1799303" cy="861774"/>
          </a:xfrm>
          <a:prstGeom prst="rect">
            <a:avLst/>
          </a:prstGeom>
          <a:noFill/>
        </p:spPr>
        <p:txBody>
          <a:bodyPr wrap="square" rtlCol="0">
            <a:spAutoFit/>
          </a:bodyPr>
          <a:lstStyle/>
          <a:p>
            <a:pPr algn="ctr"/>
            <a:r>
              <a:rPr lang="en-IN" sz="3200" dirty="0">
                <a:latin typeface="ADLaM Display" panose="02010000000000000000" pitchFamily="2" charset="0"/>
                <a:ea typeface="ADLaM Display" panose="02010000000000000000" pitchFamily="2" charset="0"/>
                <a:cs typeface="ADLaM Display" panose="02010000000000000000" pitchFamily="2" charset="0"/>
              </a:rPr>
              <a:t>$ 373 M</a:t>
            </a:r>
          </a:p>
          <a:p>
            <a:pPr algn="ctr"/>
            <a:r>
              <a:rPr lang="en-IN" dirty="0">
                <a:latin typeface="Amasis MT Pro Medium" panose="02040604050005020304" pitchFamily="18" charset="0"/>
              </a:rPr>
              <a:t>Total Payment</a:t>
            </a:r>
          </a:p>
        </p:txBody>
      </p:sp>
    </p:spTree>
    <p:extLst>
      <p:ext uri="{BB962C8B-B14F-4D97-AF65-F5344CB8AC3E}">
        <p14:creationId xmlns:p14="http://schemas.microsoft.com/office/powerpoint/2010/main" val="2941916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0" name="Rectangle 19">
            <a:extLst>
              <a:ext uri="{FF2B5EF4-FFF2-40B4-BE49-F238E27FC236}">
                <a16:creationId xmlns:a16="http://schemas.microsoft.com/office/drawing/2014/main" id="{457344D1-E597-42B3-8E85-6D7036E54A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56733" y="5463634"/>
            <a:ext cx="1371600" cy="27432"/>
          </a:xfrm>
          <a:custGeom>
            <a:avLst/>
            <a:gdLst>
              <a:gd name="connsiteX0" fmla="*/ 0 w 1371600"/>
              <a:gd name="connsiteY0" fmla="*/ 0 h 27432"/>
              <a:gd name="connsiteX1" fmla="*/ 713232 w 1371600"/>
              <a:gd name="connsiteY1" fmla="*/ 0 h 27432"/>
              <a:gd name="connsiteX2" fmla="*/ 1371600 w 1371600"/>
              <a:gd name="connsiteY2" fmla="*/ 0 h 27432"/>
              <a:gd name="connsiteX3" fmla="*/ 1371600 w 1371600"/>
              <a:gd name="connsiteY3" fmla="*/ 27432 h 27432"/>
              <a:gd name="connsiteX4" fmla="*/ 699516 w 1371600"/>
              <a:gd name="connsiteY4" fmla="*/ 27432 h 27432"/>
              <a:gd name="connsiteX5" fmla="*/ 0 w 1371600"/>
              <a:gd name="connsiteY5" fmla="*/ 27432 h 27432"/>
              <a:gd name="connsiteX6" fmla="*/ 0 w 1371600"/>
              <a:gd name="connsiteY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27432" fill="none" extrusionOk="0">
                <a:moveTo>
                  <a:pt x="0" y="0"/>
                </a:moveTo>
                <a:cubicBezTo>
                  <a:pt x="196943" y="-1146"/>
                  <a:pt x="408267" y="-21226"/>
                  <a:pt x="713232" y="0"/>
                </a:cubicBezTo>
                <a:cubicBezTo>
                  <a:pt x="1018197" y="21226"/>
                  <a:pt x="1176465" y="-24520"/>
                  <a:pt x="1371600" y="0"/>
                </a:cubicBezTo>
                <a:cubicBezTo>
                  <a:pt x="1372004" y="8629"/>
                  <a:pt x="1371042" y="13798"/>
                  <a:pt x="1371600" y="27432"/>
                </a:cubicBezTo>
                <a:cubicBezTo>
                  <a:pt x="1106086" y="14473"/>
                  <a:pt x="951335" y="17231"/>
                  <a:pt x="699516" y="27432"/>
                </a:cubicBezTo>
                <a:cubicBezTo>
                  <a:pt x="447697" y="37633"/>
                  <a:pt x="283433" y="6518"/>
                  <a:pt x="0" y="27432"/>
                </a:cubicBezTo>
                <a:cubicBezTo>
                  <a:pt x="-583" y="21140"/>
                  <a:pt x="532" y="8001"/>
                  <a:pt x="0" y="0"/>
                </a:cubicBezTo>
                <a:close/>
              </a:path>
              <a:path w="1371600" h="27432" stroke="0" extrusionOk="0">
                <a:moveTo>
                  <a:pt x="0" y="0"/>
                </a:moveTo>
                <a:cubicBezTo>
                  <a:pt x="220136" y="-18051"/>
                  <a:pt x="430173" y="10591"/>
                  <a:pt x="672084" y="0"/>
                </a:cubicBezTo>
                <a:cubicBezTo>
                  <a:pt x="913995" y="-10591"/>
                  <a:pt x="1164723" y="30754"/>
                  <a:pt x="1371600" y="0"/>
                </a:cubicBezTo>
                <a:cubicBezTo>
                  <a:pt x="1372182" y="10360"/>
                  <a:pt x="1371123" y="21444"/>
                  <a:pt x="1371600" y="27432"/>
                </a:cubicBezTo>
                <a:cubicBezTo>
                  <a:pt x="1072365" y="46142"/>
                  <a:pt x="961528" y="35455"/>
                  <a:pt x="685800" y="27432"/>
                </a:cubicBezTo>
                <a:cubicBezTo>
                  <a:pt x="410072" y="19409"/>
                  <a:pt x="276398" y="11099"/>
                  <a:pt x="0" y="27432"/>
                </a:cubicBezTo>
                <a:cubicBezTo>
                  <a:pt x="1155" y="18353"/>
                  <a:pt x="-485" y="9869"/>
                  <a:pt x="0" y="0"/>
                </a:cubicBezTo>
                <a:close/>
              </a:path>
            </a:pathLst>
          </a:custGeom>
          <a:solidFill>
            <a:srgbClr val="F07732"/>
          </a:solidFill>
          <a:ln w="38100" cap="rnd">
            <a:solidFill>
              <a:srgbClr val="F0773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8259F69-55E0-38A7-D576-CD4319BC33B1}"/>
              </a:ext>
            </a:extLst>
          </p:cNvPr>
          <p:cNvSpPr txBox="1"/>
          <p:nvPr/>
        </p:nvSpPr>
        <p:spPr>
          <a:xfrm>
            <a:off x="4415242" y="4542503"/>
            <a:ext cx="7773710" cy="2099453"/>
          </a:xfrm>
          <a:prstGeom prst="rect">
            <a:avLst/>
          </a:prstGeom>
        </p:spPr>
        <p:txBody>
          <a:bodyPr vert="horz" lIns="91440" tIns="45720" rIns="91440" bIns="45720" rtlCol="0" anchor="ctr">
            <a:noAutofit/>
          </a:bodyPr>
          <a:lstStyle/>
          <a:p>
            <a:pPr marL="285750" indent="-228600">
              <a:spcAft>
                <a:spcPts val="600"/>
              </a:spcAft>
              <a:buFont typeface="Arial" panose="020B0604020202020204" pitchFamily="34" charset="0"/>
              <a:buChar char="•"/>
            </a:pPr>
            <a:r>
              <a:rPr lang="en-US" sz="1400" dirty="0">
                <a:latin typeface="Amasis MT Pro Medium" panose="02040604050005020304" pitchFamily="18" charset="0"/>
              </a:rPr>
              <a:t>The top 5 States are CA,FL,NJ,NY and TX displays the highest ‘</a:t>
            </a:r>
            <a:r>
              <a:rPr lang="en-US" sz="1400" dirty="0" err="1">
                <a:latin typeface="Amasis MT Pro Medium" panose="02040604050005020304" pitchFamily="18" charset="0"/>
              </a:rPr>
              <a:t>last_credit_pull_d</a:t>
            </a:r>
            <a:r>
              <a:rPr lang="en-US" sz="1400" dirty="0">
                <a:latin typeface="Amasis MT Pro Medium" panose="02040604050005020304" pitchFamily="18" charset="0"/>
              </a:rPr>
              <a:t>’ values .</a:t>
            </a:r>
          </a:p>
          <a:p>
            <a:pPr marL="285750" indent="-228600">
              <a:spcAft>
                <a:spcPts val="600"/>
              </a:spcAft>
              <a:buFont typeface="Arial" panose="020B0604020202020204" pitchFamily="34" charset="0"/>
              <a:buChar char="•"/>
            </a:pPr>
            <a:r>
              <a:rPr lang="en-US" sz="1400" dirty="0">
                <a:latin typeface="Amasis MT Pro Medium" panose="02040604050005020304" pitchFamily="18" charset="0"/>
              </a:rPr>
              <a:t>This indicates that borrowers from these top 5 states tend to have more credit pull activities.</a:t>
            </a:r>
          </a:p>
          <a:p>
            <a:pPr marL="285750" indent="-228600">
              <a:spcAft>
                <a:spcPts val="600"/>
              </a:spcAft>
              <a:buFont typeface="Arial" panose="020B0604020202020204" pitchFamily="34" charset="0"/>
              <a:buChar char="•"/>
            </a:pPr>
            <a:r>
              <a:rPr lang="en-US" sz="1400" dirty="0">
                <a:latin typeface="Amasis MT Pro Medium" panose="02040604050005020304" pitchFamily="18" charset="0"/>
              </a:rPr>
              <a:t>The state California(CA) has around $7.099k highest ‘</a:t>
            </a:r>
            <a:r>
              <a:rPr lang="en-US" sz="1400" dirty="0" err="1">
                <a:latin typeface="Amasis MT Pro Medium" panose="02040604050005020304" pitchFamily="18" charset="0"/>
              </a:rPr>
              <a:t>last_credit_pull_d</a:t>
            </a:r>
            <a:r>
              <a:rPr lang="en-US" sz="1400" dirty="0">
                <a:latin typeface="Amasis MT Pro Medium" panose="02040604050005020304" pitchFamily="18" charset="0"/>
              </a:rPr>
              <a:t>’ values among all the states. This indicates that borrowers in California tend to have the most recent credit pull activities when compared to other states.</a:t>
            </a:r>
          </a:p>
        </p:txBody>
      </p:sp>
      <p:sp>
        <p:nvSpPr>
          <p:cNvPr id="10" name="TextBox 9">
            <a:extLst>
              <a:ext uri="{FF2B5EF4-FFF2-40B4-BE49-F238E27FC236}">
                <a16:creationId xmlns:a16="http://schemas.microsoft.com/office/drawing/2014/main" id="{0F3C8152-ECC5-3C30-E06C-314E81B4C152}"/>
              </a:ext>
            </a:extLst>
          </p:cNvPr>
          <p:cNvSpPr txBox="1"/>
          <p:nvPr/>
        </p:nvSpPr>
        <p:spPr>
          <a:xfrm>
            <a:off x="1150373" y="5154184"/>
            <a:ext cx="2884527" cy="646331"/>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IN" sz="1800" b="1" i="0" baseline="0" dirty="0">
                <a:solidFill>
                  <a:schemeClr val="dk1"/>
                </a:solidFill>
                <a:effectLst/>
                <a:latin typeface="ADLaM Display" panose="02010000000000000000" pitchFamily="2" charset="0"/>
                <a:ea typeface="ADLaM Display" panose="02010000000000000000" pitchFamily="2" charset="0"/>
                <a:cs typeface="ADLaM Display" panose="02010000000000000000" pitchFamily="2" charset="0"/>
              </a:rPr>
              <a:t>Month wise Loan status of Top 5 States</a:t>
            </a:r>
            <a:endParaRPr lang="en-IN" sz="1800" dirty="0">
              <a:effectLst/>
              <a:latin typeface="ADLaM Display" panose="02010000000000000000" pitchFamily="2" charset="0"/>
              <a:ea typeface="ADLaM Display" panose="02010000000000000000" pitchFamily="2" charset="0"/>
              <a:cs typeface="ADLaM Display" panose="02010000000000000000" pitchFamily="2" charset="0"/>
            </a:endParaRPr>
          </a:p>
        </p:txBody>
      </p:sp>
      <p:graphicFrame>
        <p:nvGraphicFramePr>
          <p:cNvPr id="11" name="Chart 10">
            <a:extLst>
              <a:ext uri="{FF2B5EF4-FFF2-40B4-BE49-F238E27FC236}">
                <a16:creationId xmlns:a16="http://schemas.microsoft.com/office/drawing/2014/main" id="{6A0F176B-2631-DCDC-565F-3DFE5D3D7177}"/>
              </a:ext>
            </a:extLst>
          </p:cNvPr>
          <p:cNvGraphicFramePr>
            <a:graphicFrameLocks/>
          </p:cNvGraphicFramePr>
          <p:nvPr>
            <p:extLst>
              <p:ext uri="{D42A27DB-BD31-4B8C-83A1-F6EECF244321}">
                <p14:modId xmlns:p14="http://schemas.microsoft.com/office/powerpoint/2010/main" val="2196734105"/>
              </p:ext>
            </p:extLst>
          </p:nvPr>
        </p:nvGraphicFramePr>
        <p:xfrm>
          <a:off x="426179" y="973394"/>
          <a:ext cx="11336593" cy="3460954"/>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Box 13">
            <a:extLst>
              <a:ext uri="{FF2B5EF4-FFF2-40B4-BE49-F238E27FC236}">
                <a16:creationId xmlns:a16="http://schemas.microsoft.com/office/drawing/2014/main" id="{A332C1DB-4EA0-D32B-CF1E-AB0C66DC4977}"/>
              </a:ext>
            </a:extLst>
          </p:cNvPr>
          <p:cNvSpPr txBox="1"/>
          <p:nvPr/>
        </p:nvSpPr>
        <p:spPr>
          <a:xfrm>
            <a:off x="2592637" y="351715"/>
            <a:ext cx="7020232" cy="523220"/>
          </a:xfrm>
          <a:prstGeom prst="rect">
            <a:avLst/>
          </a:prstGeom>
          <a:noFill/>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IN" sz="2800" b="1" i="0" baseline="0" dirty="0">
                <a:solidFill>
                  <a:schemeClr val="dk1"/>
                </a:solidFill>
                <a:effectLst/>
                <a:latin typeface="ADLaM Display" panose="02010000000000000000" pitchFamily="2" charset="0"/>
                <a:ea typeface="ADLaM Display" panose="02010000000000000000" pitchFamily="2" charset="0"/>
                <a:cs typeface="ADLaM Display" panose="02010000000000000000" pitchFamily="2" charset="0"/>
              </a:rPr>
              <a:t>Month wise Loan status of Top 5 States</a:t>
            </a:r>
            <a:endParaRPr lang="en-IN" sz="2800" dirty="0">
              <a:effectLst/>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4259307354"/>
      </p:ext>
    </p:extLst>
  </p:cSld>
  <p:clrMapOvr>
    <a:masterClrMapping/>
  </p:clrMapOvr>
</p:sld>
</file>

<file path=ppt/theme/theme1.xml><?xml version="1.0" encoding="utf-8"?>
<a:theme xmlns:a="http://schemas.openxmlformats.org/drawingml/2006/main" name="Sketchy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184</TotalTime>
  <Words>744</Words>
  <Application>Microsoft Office PowerPoint</Application>
  <PresentationFormat>Widescreen</PresentationFormat>
  <Paragraphs>99</Paragraphs>
  <Slides>14</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ADLaM Display</vt:lpstr>
      <vt:lpstr>Algerian</vt:lpstr>
      <vt:lpstr>Amasis MT Pro Medium</vt:lpstr>
      <vt:lpstr>Aptos</vt:lpstr>
      <vt:lpstr>Arial</vt:lpstr>
      <vt:lpstr>Congenial Light</vt:lpstr>
      <vt:lpstr>Grotesque</vt:lpstr>
      <vt:lpstr>Modern Love</vt:lpstr>
      <vt:lpstr>The Hand</vt:lpstr>
      <vt:lpstr>Wingdings</vt:lpstr>
      <vt:lpstr>SketchyVTI</vt:lpstr>
      <vt:lpstr>Bank Loan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Loan Analysis</dc:title>
  <dc:creator>Jithendra Reddy</dc:creator>
  <cp:lastModifiedBy>Jithendra Reddy</cp:lastModifiedBy>
  <cp:revision>1</cp:revision>
  <dcterms:created xsi:type="dcterms:W3CDTF">2024-04-22T15:13:53Z</dcterms:created>
  <dcterms:modified xsi:type="dcterms:W3CDTF">2024-04-22T18:17:56Z</dcterms:modified>
</cp:coreProperties>
</file>

<file path=docProps/thumbnail.jpeg>
</file>